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571" r:id="rId2"/>
    <p:sldId id="396" r:id="rId3"/>
    <p:sldId id="556" r:id="rId4"/>
    <p:sldId id="257" r:id="rId5"/>
    <p:sldId id="573" r:id="rId6"/>
    <p:sldId id="574" r:id="rId7"/>
    <p:sldId id="575" r:id="rId8"/>
    <p:sldId id="576" r:id="rId9"/>
    <p:sldId id="258" r:id="rId10"/>
    <p:sldId id="572" r:id="rId11"/>
    <p:sldId id="259" r:id="rId12"/>
    <p:sldId id="260" r:id="rId13"/>
    <p:sldId id="261" r:id="rId14"/>
    <p:sldId id="569" r:id="rId15"/>
  </p:sldIdLst>
  <p:sldSz cx="12192000" cy="6858000"/>
  <p:notesSz cx="9872663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0645-7C66-45F0-9F1C-E587B142FE8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E0DD2-1B1E-48F2-BCBC-B02B4D43B9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0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600700" y="625475"/>
            <a:ext cx="3001963" cy="1689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894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6265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5600700" y="625475"/>
            <a:ext cx="3001963" cy="1689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6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73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49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066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85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4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89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9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52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399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78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14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2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27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9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349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60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3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218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1789E-FD72-408C-9210-141BC36915B8}" type="datetimeFigureOut">
              <a:rPr lang="ru-RU" smtClean="0"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4AECB-B1E3-4543-BECD-EEFC5B748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802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hyperlink" Target="http://www.consultant.ru/document/cons_doc_LAW_356425/6bed0cbbebe3fbadde4ef8d6aea6c8ff7ff383ce/#dst208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onsultant.ru/document/cons_doc_LAW_356425/6bed0cbbebe3fbadde4ef8d6aea6c8ff7ff383ce/#dst201" TargetMode="External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1">
            <a:hlinkClick r:id="" action="ppaction://media"/>
            <a:extLst>
              <a:ext uri="{FF2B5EF4-FFF2-40B4-BE49-F238E27FC236}">
                <a16:creationId xmlns:a16="http://schemas.microsoft.com/office/drawing/2014/main" id="{96BED912-A3FC-4560-ACEB-6E50FB40A8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91"/>
            <a:ext cx="12192000" cy="685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2227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54" t="-206" r="11384" b="3154"/>
          <a:stretch/>
        </p:blipFill>
        <p:spPr>
          <a:xfrm>
            <a:off x="9134183" y="268823"/>
            <a:ext cx="2773732" cy="2579368"/>
          </a:xfrm>
          <a:prstGeom prst="ellipse">
            <a:avLst/>
          </a:prstGeom>
          <a:ln w="203200">
            <a:solidFill>
              <a:srgbClr val="F2ECDE"/>
            </a:solidFill>
          </a:ln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5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84085" y="439462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0" y="875176"/>
            <a:ext cx="942251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ФЕДЕРАЛЬНЫЕ</a:t>
            </a:r>
            <a:b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</a:br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МЕРЫ ПОДДЕРЖКИ:</a:t>
            </a:r>
            <a:endParaRPr lang="ru-RU" sz="2800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859D-C1B7-4E27-8731-92D71F439822}"/>
              </a:ext>
            </a:extLst>
          </p:cNvPr>
          <p:cNvSpPr txBox="1"/>
          <p:nvPr/>
        </p:nvSpPr>
        <p:spPr>
          <a:xfrm>
            <a:off x="422449" y="2335676"/>
            <a:ext cx="120616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800" dirty="0">
                <a:solidFill>
                  <a:srgbClr val="E04E39"/>
                </a:solidFill>
                <a:latin typeface="Arial Black" panose="020B0A04020102020204" pitchFamily="34" charset="0"/>
              </a:rPr>
              <a:t>Льготные кредиты для предпринимателей в отраслях:</a:t>
            </a:r>
          </a:p>
          <a:p>
            <a:pPr marL="285750" indent="-28575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</a:p>
          <a:p>
            <a:pPr marL="285750" indent="-28575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pPr marL="285750" indent="-28575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pPr marL="285750" indent="-28575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Спорт</a:t>
            </a:r>
          </a:p>
          <a:p>
            <a:pPr marL="285750" indent="-285750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sz="2800" dirty="0">
              <a:latin typeface="Arial Black" panose="020B0A04020102020204" pitchFamily="34" charset="0"/>
            </a:endParaRPr>
          </a:p>
          <a:p>
            <a:pPr marL="285750" indent="-285750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38874-69F5-45F7-BB64-F42458120C87}"/>
              </a:ext>
            </a:extLst>
          </p:cNvPr>
          <p:cNvSpPr txBox="1"/>
          <p:nvPr/>
        </p:nvSpPr>
        <p:spPr>
          <a:xfrm>
            <a:off x="5355478" y="3619348"/>
            <a:ext cx="3425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dirty="0"/>
          </a:p>
          <a:p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06381-71BB-43C6-9C39-BA80DCC17233}"/>
              </a:ext>
            </a:extLst>
          </p:cNvPr>
          <p:cNvSpPr txBox="1"/>
          <p:nvPr/>
        </p:nvSpPr>
        <p:spPr>
          <a:xfrm>
            <a:off x="3546172" y="2419018"/>
            <a:ext cx="21069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7%</a:t>
            </a:r>
            <a:r>
              <a:rPr lang="ru-RU" sz="138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0B3CCB-E0CA-4165-BB7D-B48EDBB441B1}"/>
              </a:ext>
            </a:extLst>
          </p:cNvPr>
          <p:cNvSpPr txBox="1"/>
          <p:nvPr/>
        </p:nvSpPr>
        <p:spPr>
          <a:xfrm>
            <a:off x="2729927" y="6254961"/>
            <a:ext cx="3425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на срок до 10 лет</a:t>
            </a:r>
            <a:endParaRPr lang="ru-RU" dirty="0"/>
          </a:p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E595CA-CE16-4F0B-A9ED-267FE5C4028E}"/>
              </a:ext>
            </a:extLst>
          </p:cNvPr>
          <p:cNvSpPr txBox="1"/>
          <p:nvPr/>
        </p:nvSpPr>
        <p:spPr>
          <a:xfrm>
            <a:off x="256648" y="5408942"/>
            <a:ext cx="6196613" cy="937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900"/>
              </a:lnSpc>
            </a:pPr>
            <a:r>
              <a:rPr lang="ru-RU" sz="6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500 тыс. до</a:t>
            </a:r>
          </a:p>
          <a:p>
            <a:pPr>
              <a:lnSpc>
                <a:spcPts val="1900"/>
              </a:lnSpc>
            </a:pPr>
            <a:endParaRPr lang="ru-RU" sz="6000" b="1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ru-RU" sz="6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6000" b="1" dirty="0" err="1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млрд.руб</a:t>
            </a:r>
            <a:r>
              <a:rPr lang="ru-RU" sz="6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9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34226C-3C7D-4592-B896-56FCF652BA6D}"/>
              </a:ext>
            </a:extLst>
          </p:cNvPr>
          <p:cNvSpPr txBox="1"/>
          <p:nvPr/>
        </p:nvSpPr>
        <p:spPr>
          <a:xfrm>
            <a:off x="7419212" y="2877900"/>
            <a:ext cx="52306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услуги</a:t>
            </a:r>
          </a:p>
          <a:p>
            <a:pPr marL="342900" indent="-342900">
              <a:buAutoNum type="arabicPeriod"/>
            </a:pPr>
            <a:endParaRPr lang="ru-RU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B11FCC-AB56-4390-9904-0A28D89D2CB2}"/>
              </a:ext>
            </a:extLst>
          </p:cNvPr>
          <p:cNvSpPr txBox="1"/>
          <p:nvPr/>
        </p:nvSpPr>
        <p:spPr>
          <a:xfrm>
            <a:off x="9452749" y="3753586"/>
            <a:ext cx="342508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годовых</a:t>
            </a:r>
            <a:endParaRPr lang="ru-RU" dirty="0"/>
          </a:p>
          <a:p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D25B63-C481-4C76-AF22-79F2682037A2}"/>
              </a:ext>
            </a:extLst>
          </p:cNvPr>
          <p:cNvSpPr txBox="1"/>
          <p:nvPr/>
        </p:nvSpPr>
        <p:spPr>
          <a:xfrm>
            <a:off x="7643443" y="2553256"/>
            <a:ext cx="210694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ru-RU" sz="138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53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4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9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8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9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  <p:bldP spid="10" grpId="0"/>
      <p:bldP spid="11" grpId="0"/>
      <p:bldP spid="12" grpId="0"/>
      <p:bldP spid="13" grpId="0"/>
      <p:bldP spid="14" grpId="0" uiExpand="1" build="p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0"/>
          <p:cNvPicPr>
            <a:picLocks noChangeAspect="1"/>
          </p:cNvPicPr>
          <p:nvPr/>
        </p:nvPicPr>
        <p:blipFill>
          <a:blip r:embed="rId3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4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84085" y="439462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D9A12F4-4CB2-420A-B2A1-6F65B117F780}"/>
              </a:ext>
            </a:extLst>
          </p:cNvPr>
          <p:cNvSpPr txBox="1">
            <a:spLocks/>
          </p:cNvSpPr>
          <p:nvPr/>
        </p:nvSpPr>
        <p:spPr>
          <a:xfrm>
            <a:off x="110083" y="820637"/>
            <a:ext cx="9326880" cy="848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</a:t>
            </a:r>
            <a:endParaRPr lang="ru-RU" sz="2800" b="1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A79DFC19-017F-4E1F-A078-536B4E522CA8}"/>
              </a:ext>
            </a:extLst>
          </p:cNvPr>
          <p:cNvSpPr txBox="1">
            <a:spLocks/>
          </p:cNvSpPr>
          <p:nvPr/>
        </p:nvSpPr>
        <p:spPr>
          <a:xfrm>
            <a:off x="1246291" y="1940751"/>
            <a:ext cx="9412176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80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 </a:t>
            </a:r>
            <a:r>
              <a:rPr lang="ru-RU" sz="320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Какие ресурсы нужны предпринимателю, кроме денег?</a:t>
            </a:r>
            <a:endParaRPr lang="ru-RU" sz="2800" dirty="0"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DE808E7E-6C6E-43FD-B64F-F69358DFFBAB}"/>
              </a:ext>
            </a:extLst>
          </p:cNvPr>
          <p:cNvSpPr txBox="1">
            <a:spLocks/>
          </p:cNvSpPr>
          <p:nvPr/>
        </p:nvSpPr>
        <p:spPr>
          <a:xfrm>
            <a:off x="1246291" y="3453591"/>
            <a:ext cx="9412176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ctr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 </a:t>
            </a:r>
            <a:r>
              <a:rPr lang="ru-RU" sz="3200" dirty="0">
                <a:latin typeface="Arial Black" panose="020B0A04020102020204" pitchFamily="34" charset="0"/>
                <a:cs typeface="+mn-cs"/>
              </a:rPr>
              <a:t>ИНФОРМАЦИЯ</a:t>
            </a:r>
            <a:endParaRPr lang="ru-RU" sz="2800" dirty="0">
              <a:latin typeface="Arial Black" panose="020B0A040201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19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0"/>
          <p:cNvPicPr>
            <a:picLocks noChangeAspect="1"/>
          </p:cNvPicPr>
          <p:nvPr/>
        </p:nvPicPr>
        <p:blipFill>
          <a:blip r:embed="rId3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4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84085" y="439462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D9A12F4-4CB2-420A-B2A1-6F65B117F780}"/>
              </a:ext>
            </a:extLst>
          </p:cNvPr>
          <p:cNvSpPr txBox="1">
            <a:spLocks/>
          </p:cNvSpPr>
          <p:nvPr/>
        </p:nvSpPr>
        <p:spPr>
          <a:xfrm>
            <a:off x="110083" y="820637"/>
            <a:ext cx="9326880" cy="848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</a:t>
            </a:r>
            <a:endParaRPr lang="ru-RU" sz="2800" b="1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2D11389-EB03-4DAB-AFF1-94FEE3C287BF}"/>
              </a:ext>
            </a:extLst>
          </p:cNvPr>
          <p:cNvSpPr txBox="1">
            <a:spLocks/>
          </p:cNvSpPr>
          <p:nvPr/>
        </p:nvSpPr>
        <p:spPr>
          <a:xfrm>
            <a:off x="304738" y="647002"/>
            <a:ext cx="8828088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400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УСЛУГИ ЦИСС</a:t>
            </a:r>
            <a:endParaRPr lang="ru-RU" sz="4000" dirty="0">
              <a:solidFill>
                <a:srgbClr val="562212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0F6DCB-4892-4E67-A25F-28DF992417C0}"/>
              </a:ext>
            </a:extLst>
          </p:cNvPr>
          <p:cNvSpPr txBox="1"/>
          <p:nvPr/>
        </p:nvSpPr>
        <p:spPr>
          <a:xfrm>
            <a:off x="304738" y="1842637"/>
            <a:ext cx="981259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Маркетинговая стратегия реализации бизнес-проектов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и образовательная поддержка </a:t>
            </a:r>
            <a:endParaRPr lang="ru-RU" sz="1600" dirty="0"/>
          </a:p>
          <a:p>
            <a:pPr marL="342900" indent="-342900">
              <a:buAutoNum type="arabicPeriod"/>
            </a:pPr>
            <a:endParaRPr lang="ru-RU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F9E90F-77CF-4D4B-8FE6-E74D862BF32E}"/>
              </a:ext>
            </a:extLst>
          </p:cNvPr>
          <p:cNvSpPr txBox="1"/>
          <p:nvPr/>
        </p:nvSpPr>
        <p:spPr>
          <a:xfrm>
            <a:off x="284085" y="3012188"/>
            <a:ext cx="12052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Бизнес-планирование, финансовое моделирование, оценка социальной эффективности проектов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«Упаковка» проектов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Консультационная и образовательная поддержка действующих предпринимателей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Акселерационные программы по приоритетным направлениям развития (2020 г –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акселерационная программа по франчайзингу)</a:t>
            </a:r>
          </a:p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Популяризация предпринимательства среди социально уязвимых категорий населения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48847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/>
      <p:bldP spid="10" grpId="0" uiExpand="1" build="p"/>
      <p:bldP spid="1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Рисунок 14"/>
          <p:cNvPicPr>
            <a:picLocks noChangeAspect="1"/>
          </p:cNvPicPr>
          <p:nvPr/>
        </p:nvPicPr>
        <p:blipFill>
          <a:blip r:embed="rId3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10083" y="251041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D9A12F4-4CB2-420A-B2A1-6F65B117F780}"/>
              </a:ext>
            </a:extLst>
          </p:cNvPr>
          <p:cNvSpPr txBox="1">
            <a:spLocks/>
          </p:cNvSpPr>
          <p:nvPr/>
        </p:nvSpPr>
        <p:spPr>
          <a:xfrm>
            <a:off x="110083" y="820637"/>
            <a:ext cx="9326880" cy="848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</a:t>
            </a:r>
            <a:endParaRPr lang="ru-RU" sz="2800" b="1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7C7E4F5-3393-46DD-B255-2C4DE5DF004A}"/>
              </a:ext>
            </a:extLst>
          </p:cNvPr>
          <p:cNvSpPr txBox="1">
            <a:spLocks/>
          </p:cNvSpPr>
          <p:nvPr/>
        </p:nvSpPr>
        <p:spPr>
          <a:xfrm>
            <a:off x="110083" y="639675"/>
            <a:ext cx="8828088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ЦЕНТР ИННОВАЦИЙ</a:t>
            </a:r>
            <a:b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</a:br>
            <a:r>
              <a:rPr lang="ru-RU" sz="36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СОЦИАЛЬНОЙ СФЕРЫ В ЦИФРАХ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37D24-671D-4462-9408-C8768A4E5310}"/>
              </a:ext>
            </a:extLst>
          </p:cNvPr>
          <p:cNvSpPr txBox="1"/>
          <p:nvPr/>
        </p:nvSpPr>
        <p:spPr>
          <a:xfrm>
            <a:off x="4020023" y="2194576"/>
            <a:ext cx="858131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1 000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обращений предпринимателей в 2019-2021 году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100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мероприятий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1 500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участников мероприятий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  <a:p>
            <a:endParaRPr lang="ru-RU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8213A5-73DC-4F0E-AF2E-71F907E841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90" y="2923078"/>
            <a:ext cx="3712733" cy="371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2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A379681-492C-4CA7-B1D3-5D9B05F4AF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069" r="20917" b="25888"/>
          <a:stretch/>
        </p:blipFill>
        <p:spPr>
          <a:xfrm rot="-3420000">
            <a:off x="-603236" y="-2965986"/>
            <a:ext cx="12137588" cy="12290290"/>
          </a:xfrm>
          <a:prstGeom prst="rect">
            <a:avLst/>
          </a:prstGeom>
        </p:spPr>
      </p:pic>
      <p:sp>
        <p:nvSpPr>
          <p:cNvPr id="33795" name="TextBox 12"/>
          <p:cNvSpPr txBox="1">
            <a:spLocks noChangeArrowheads="1"/>
          </p:cNvSpPr>
          <p:nvPr/>
        </p:nvSpPr>
        <p:spPr bwMode="auto">
          <a:xfrm>
            <a:off x="2227762" y="2247416"/>
            <a:ext cx="7965268" cy="523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66" dirty="0">
                <a:solidFill>
                  <a:srgbClr val="ED5338"/>
                </a:solidFill>
                <a:latin typeface="Arial Black"/>
                <a:ea typeface="Roboto Black"/>
                <a:cs typeface="Roboto Black"/>
              </a:rPr>
              <a:t>ciss@813.ru</a:t>
            </a:r>
            <a:endParaRPr lang="ru-RU" sz="3266" dirty="0">
              <a:solidFill>
                <a:srgbClr val="ED5338"/>
              </a:solidFill>
              <a:latin typeface="Arial Black"/>
              <a:ea typeface="Roboto Black"/>
              <a:cs typeface="Roboto Black"/>
            </a:endParaRPr>
          </a:p>
        </p:txBody>
      </p:sp>
      <p:sp>
        <p:nvSpPr>
          <p:cNvPr id="33796" name="Прямоугольник 1"/>
          <p:cNvSpPr>
            <a:spLocks noChangeArrowheads="1"/>
          </p:cNvSpPr>
          <p:nvPr/>
        </p:nvSpPr>
        <p:spPr bwMode="auto">
          <a:xfrm>
            <a:off x="2014001" y="4504767"/>
            <a:ext cx="8493789" cy="98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903" dirty="0">
                <a:solidFill>
                  <a:srgbClr val="ED5338"/>
                </a:solidFill>
                <a:latin typeface="Arial Black" pitchFamily="34" charset="0"/>
              </a:rPr>
              <a:t>www.813.ru </a:t>
            </a:r>
            <a:endParaRPr lang="ru-RU" sz="2903" dirty="0">
              <a:solidFill>
                <a:srgbClr val="ED5338"/>
              </a:solidFill>
              <a:latin typeface="Arial Black" pitchFamily="34" charset="0"/>
            </a:endParaRPr>
          </a:p>
          <a:p>
            <a:pPr algn="ctr"/>
            <a:r>
              <a:rPr lang="ru-RU" sz="2903" dirty="0">
                <a:solidFill>
                  <a:srgbClr val="ED5338"/>
                </a:solidFill>
                <a:latin typeface="Arial Black" pitchFamily="34" charset="0"/>
              </a:rPr>
              <a:t>8 </a:t>
            </a:r>
            <a:r>
              <a:rPr lang="en-US" sz="2903" dirty="0">
                <a:solidFill>
                  <a:srgbClr val="ED5338"/>
                </a:solidFill>
                <a:latin typeface="Arial Black" pitchFamily="34" charset="0"/>
              </a:rPr>
              <a:t>(812) </a:t>
            </a:r>
            <a:r>
              <a:rPr lang="ru-RU" sz="2903" dirty="0">
                <a:solidFill>
                  <a:srgbClr val="ED5338"/>
                </a:solidFill>
                <a:latin typeface="Arial Black" pitchFamily="34" charset="0"/>
              </a:rPr>
              <a:t>309-46-88 </a:t>
            </a:r>
            <a:endParaRPr lang="en-US" sz="2903" dirty="0">
              <a:solidFill>
                <a:srgbClr val="ED5338"/>
              </a:solidFill>
              <a:latin typeface="Arial Black" pitchFamily="34" charset="0"/>
            </a:endParaRPr>
          </a:p>
        </p:txBody>
      </p:sp>
      <p:sp>
        <p:nvSpPr>
          <p:cNvPr id="33797" name="Прямоугольник 7"/>
          <p:cNvSpPr>
            <a:spLocks noChangeArrowheads="1"/>
          </p:cNvSpPr>
          <p:nvPr/>
        </p:nvSpPr>
        <p:spPr bwMode="auto">
          <a:xfrm>
            <a:off x="3168970" y="2860156"/>
            <a:ext cx="6250092" cy="141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en-US" sz="1270" b="1" dirty="0"/>
          </a:p>
          <a:p>
            <a:pPr algn="ctr"/>
            <a:r>
              <a:rPr lang="ru-RU" sz="1270" b="1" dirty="0">
                <a:solidFill>
                  <a:srgbClr val="562212"/>
                </a:solidFill>
              </a:rPr>
              <a:t>Присоединяйтесь к нам </a:t>
            </a:r>
            <a:br>
              <a:rPr lang="ru-RU" sz="1270" b="1" dirty="0">
                <a:solidFill>
                  <a:srgbClr val="562212"/>
                </a:solidFill>
              </a:rPr>
            </a:br>
            <a:r>
              <a:rPr lang="ru-RU" sz="1270" b="1" dirty="0">
                <a:solidFill>
                  <a:srgbClr val="562212"/>
                </a:solidFill>
              </a:rPr>
              <a:t>в социальных сетях!</a:t>
            </a:r>
          </a:p>
          <a:p>
            <a:pPr algn="ctr"/>
            <a:endParaRPr lang="ru-RU" sz="1270" b="1" dirty="0">
              <a:solidFill>
                <a:srgbClr val="FF0000"/>
              </a:solidFill>
            </a:endParaRPr>
          </a:p>
          <a:p>
            <a:pPr algn="ctr"/>
            <a:endParaRPr lang="ru-RU" sz="1270" b="1" dirty="0">
              <a:solidFill>
                <a:srgbClr val="FF0000"/>
              </a:solidFill>
            </a:endParaRPr>
          </a:p>
        </p:txBody>
      </p:sp>
      <p:grpSp>
        <p:nvGrpSpPr>
          <p:cNvPr id="2" name="Группа 16"/>
          <p:cNvGrpSpPr>
            <a:grpSpLocks/>
          </p:cNvGrpSpPr>
          <p:nvPr/>
        </p:nvGrpSpPr>
        <p:grpSpPr bwMode="auto">
          <a:xfrm>
            <a:off x="5064159" y="3685342"/>
            <a:ext cx="2465474" cy="623569"/>
            <a:chOff x="1151904" y="4686100"/>
            <a:chExt cx="9585264" cy="2284695"/>
          </a:xfrm>
        </p:grpSpPr>
        <p:pic>
          <p:nvPicPr>
            <p:cNvPr id="33799" name="Рисунок 1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51904" y="4824142"/>
              <a:ext cx="2031249" cy="2031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Рисунок 18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97270" y="4686100"/>
              <a:ext cx="2284695" cy="2284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1" name="Рисунок 19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75006" y="4808167"/>
              <a:ext cx="2030840" cy="2030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2" name="Рисунок 21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579401" y="4786793"/>
              <a:ext cx="2157767" cy="2157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EB1167-9573-4D97-844B-63411D71089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33" y="91"/>
            <a:ext cx="12192000" cy="1238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796" grpId="0" uiExpand="1" build="p"/>
      <p:bldP spid="337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23"/>
          <p:cNvPicPr>
            <a:picLocks noChangeAspect="1"/>
          </p:cNvPicPr>
          <p:nvPr/>
        </p:nvPicPr>
        <p:blipFill>
          <a:blip r:embed="rId3" cstate="print"/>
          <a:srcRect t="34073" r="45876"/>
          <a:stretch>
            <a:fillRect/>
          </a:stretch>
        </p:blipFill>
        <p:spPr bwMode="auto">
          <a:xfrm rot="11398057">
            <a:off x="-1638706" y="3230264"/>
            <a:ext cx="4356343" cy="53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Арка 20"/>
          <p:cNvSpPr/>
          <p:nvPr/>
        </p:nvSpPr>
        <p:spPr>
          <a:xfrm rot="9900000">
            <a:off x="10561182" y="5400804"/>
            <a:ext cx="2243697" cy="2243697"/>
          </a:xfrm>
          <a:prstGeom prst="blockArc">
            <a:avLst>
              <a:gd name="adj1" fmla="val 19423086"/>
              <a:gd name="adj2" fmla="val 11079722"/>
              <a:gd name="adj3" fmla="val 15520"/>
            </a:avLst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32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82949" y="285233"/>
            <a:ext cx="737338" cy="197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90621" y="3303723"/>
            <a:ext cx="9069258" cy="1768459"/>
          </a:xfrm>
          <a:prstGeom prst="rect">
            <a:avLst/>
          </a:prstGeom>
          <a:solidFill>
            <a:srgbClr val="ED5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4346" name="Прямоугольник 8"/>
          <p:cNvSpPr>
            <a:spLocks noChangeArrowheads="1"/>
          </p:cNvSpPr>
          <p:nvPr/>
        </p:nvSpPr>
        <p:spPr bwMode="auto">
          <a:xfrm>
            <a:off x="3170116" y="3439632"/>
            <a:ext cx="8184452" cy="1027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ru-RU" sz="2903" b="1" dirty="0">
                <a:solidFill>
                  <a:schemeClr val="bg1"/>
                </a:solidFill>
                <a:latin typeface="Calibri" pitchFamily="34" charset="0"/>
              </a:rPr>
              <a:t>О мерах поддержки субъектов МСП – социальных предпринимателей</a:t>
            </a:r>
            <a:endParaRPr lang="en-US" sz="2903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" grpId="0" animBg="1"/>
      <p:bldP spid="143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0BAF8FC-548E-4FAE-AEFF-ABECEE9AAF11}"/>
              </a:ext>
            </a:extLst>
          </p:cNvPr>
          <p:cNvSpPr/>
          <p:nvPr/>
        </p:nvSpPr>
        <p:spPr>
          <a:xfrm>
            <a:off x="394276" y="2275265"/>
            <a:ext cx="6174727" cy="2867470"/>
          </a:xfrm>
          <a:prstGeom prst="rect">
            <a:avLst/>
          </a:prstGeom>
          <a:solidFill>
            <a:srgbClr val="F7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32" dirty="0"/>
              <a:t>S</a:t>
            </a:r>
            <a:endParaRPr lang="ru-RU" sz="1432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2B0F96-8B8B-4841-9169-2E6BA113D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46" y="5129312"/>
            <a:ext cx="3193805" cy="23062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B76F4A-5B75-412E-91A7-018B1AF07155}"/>
              </a:ext>
            </a:extLst>
          </p:cNvPr>
          <p:cNvSpPr txBox="1"/>
          <p:nvPr/>
        </p:nvSpPr>
        <p:spPr>
          <a:xfrm>
            <a:off x="394276" y="1648966"/>
            <a:ext cx="3716285" cy="427361"/>
          </a:xfrm>
          <a:prstGeom prst="rect">
            <a:avLst/>
          </a:prstGeom>
          <a:solidFill>
            <a:srgbClr val="E04E39"/>
          </a:solidFill>
        </p:spPr>
        <p:txBody>
          <a:bodyPr wrap="square" rtlCol="0">
            <a:spAutoFit/>
          </a:bodyPr>
          <a:lstStyle/>
          <a:p>
            <a:pPr marL="311079" indent="-311079"/>
            <a:r>
              <a:rPr lang="ru-RU" sz="2177" b="1" dirty="0">
                <a:solidFill>
                  <a:schemeClr val="bg1"/>
                </a:solidFill>
                <a:latin typeface="Arial Black" panose="020B0A04020102020204" pitchFamily="34" charset="0"/>
              </a:rPr>
              <a:t>БИЗНЕС В СФЕРАХ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DD923D-1A7F-4E75-BC67-0B2E2BCE166B}"/>
              </a:ext>
            </a:extLst>
          </p:cNvPr>
          <p:cNvSpPr txBox="1"/>
          <p:nvPr/>
        </p:nvSpPr>
        <p:spPr>
          <a:xfrm>
            <a:off x="394276" y="2702265"/>
            <a:ext cx="5547994" cy="20465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ru-RU" sz="1814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</a:t>
            </a:r>
            <a:endParaRPr lang="en-US" sz="1814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814" b="1" dirty="0">
                <a:latin typeface="Arial" panose="020B0604020202020204" pitchFamily="34" charset="0"/>
                <a:cs typeface="Arial" panose="020B0604020202020204" pitchFamily="34" charset="0"/>
              </a:rPr>
              <a:t>Культура</a:t>
            </a:r>
          </a:p>
          <a:p>
            <a:r>
              <a:rPr lang="ru-RU" sz="1814" b="1" dirty="0">
                <a:latin typeface="Arial" panose="020B0604020202020204" pitchFamily="34" charset="0"/>
                <a:cs typeface="Arial" panose="020B0604020202020204" pitchFamily="34" charset="0"/>
              </a:rPr>
              <a:t>Медицина </a:t>
            </a:r>
          </a:p>
          <a:p>
            <a:r>
              <a:rPr lang="ru-RU" sz="1814" b="1" dirty="0"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</a:p>
          <a:p>
            <a:r>
              <a:rPr lang="ru-RU" sz="1814" b="1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занятости социально уязвимых </a:t>
            </a:r>
          </a:p>
          <a:p>
            <a:r>
              <a:rPr lang="ru-RU" sz="1814" b="1" dirty="0">
                <a:latin typeface="Arial" panose="020B0604020202020204" pitchFamily="34" charset="0"/>
                <a:cs typeface="Arial" panose="020B0604020202020204" pitchFamily="34" charset="0"/>
              </a:rPr>
              <a:t>категорий граждан</a:t>
            </a:r>
          </a:p>
          <a:p>
            <a:r>
              <a:rPr lang="ru-RU" sz="1814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Социальные услуги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64BEE-A7EC-43C3-9907-21B520D22063}"/>
              </a:ext>
            </a:extLst>
          </p:cNvPr>
          <p:cNvSpPr txBox="1"/>
          <p:nvPr/>
        </p:nvSpPr>
        <p:spPr>
          <a:xfrm>
            <a:off x="295643" y="568996"/>
            <a:ext cx="7629839" cy="950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ru-RU" sz="3266" dirty="0">
                <a:solidFill>
                  <a:srgbClr val="562212"/>
                </a:solidFill>
                <a:latin typeface="Arial Black" panose="020B0A04020102020204" pitchFamily="34" charset="0"/>
              </a:rPr>
              <a:t>ЧТО ТАКОЕ СОЦИАЛЬНОЕ </a:t>
            </a:r>
          </a:p>
          <a:p>
            <a:pPr>
              <a:lnSpc>
                <a:spcPct val="85000"/>
              </a:lnSpc>
            </a:pPr>
            <a:r>
              <a:rPr lang="ru-RU" sz="3266" dirty="0">
                <a:solidFill>
                  <a:srgbClr val="562212"/>
                </a:solidFill>
                <a:latin typeface="Arial Black" panose="020B0A04020102020204" pitchFamily="34" charset="0"/>
              </a:rPr>
              <a:t>ПРЕДПРИНИМАТЕЛЬСТВО</a:t>
            </a:r>
            <a:endParaRPr lang="ru-RU" sz="3266" dirty="0">
              <a:solidFill>
                <a:srgbClr val="562212"/>
              </a:solidFill>
              <a:latin typeface="Arial Black" panose="020B0A04020102020204" pitchFamily="34" charset="0"/>
              <a:ea typeface="Roboto Black" panose="02000000000000000000" pitchFamily="2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891821-EE92-48A5-97D5-7919EF54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441" y="1728688"/>
            <a:ext cx="3582805" cy="34906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132D626-52C3-44C8-BF6C-A21669DAED18}"/>
              </a:ext>
            </a:extLst>
          </p:cNvPr>
          <p:cNvSpPr txBox="1"/>
          <p:nvPr/>
        </p:nvSpPr>
        <p:spPr>
          <a:xfrm>
            <a:off x="384496" y="5367766"/>
            <a:ext cx="8989349" cy="151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9232" indent="-259232"/>
            <a:r>
              <a:rPr lang="ru-RU" sz="2540" dirty="0">
                <a:solidFill>
                  <a:srgbClr val="E04E39"/>
                </a:solidFill>
                <a:latin typeface="Arial Black" panose="020B0A04020102020204" pitchFamily="34" charset="0"/>
              </a:rPr>
              <a:t>Ключевое свойство социальных предприятий </a:t>
            </a:r>
            <a:r>
              <a:rPr lang="ru-RU" sz="2540" dirty="0">
                <a:solidFill>
                  <a:srgbClr val="562212"/>
                </a:solidFill>
                <a:latin typeface="Arial Black" panose="020B0A04020102020204" pitchFamily="34" charset="0"/>
              </a:rPr>
              <a:t>– коммерческая деятельность, направленная на повышение качества жизни человека</a:t>
            </a:r>
          </a:p>
          <a:p>
            <a:pPr marL="311079" indent="-311079">
              <a:buAutoNum type="arabicPeriod"/>
            </a:pPr>
            <a:endParaRPr lang="ru-RU" sz="1633" dirty="0"/>
          </a:p>
        </p:txBody>
      </p:sp>
    </p:spTree>
    <p:extLst>
      <p:ext uri="{BB962C8B-B14F-4D97-AF65-F5344CB8AC3E}">
        <p14:creationId xmlns:p14="http://schemas.microsoft.com/office/powerpoint/2010/main" val="3732534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uiExpand="1" build="p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54" t="-206" r="11384" b="3154"/>
          <a:stretch/>
        </p:blipFill>
        <p:spPr>
          <a:xfrm>
            <a:off x="9251137" y="439462"/>
            <a:ext cx="2773732" cy="2579368"/>
          </a:xfrm>
          <a:prstGeom prst="ellipse">
            <a:avLst/>
          </a:prstGeom>
          <a:ln w="203200">
            <a:solidFill>
              <a:srgbClr val="F2ECDE"/>
            </a:solidFill>
          </a:ln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5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84085" y="439462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0" y="875176"/>
            <a:ext cx="942251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ФЕДЕРАЛЬНЫЕ</a:t>
            </a:r>
            <a:b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</a:br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МЕРЫ ПОДДЕРЖКИ:</a:t>
            </a:r>
            <a:endParaRPr lang="ru-RU" sz="2800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859D-C1B7-4E27-8731-92D71F439822}"/>
              </a:ext>
            </a:extLst>
          </p:cNvPr>
          <p:cNvSpPr txBox="1"/>
          <p:nvPr/>
        </p:nvSpPr>
        <p:spPr>
          <a:xfrm>
            <a:off x="422449" y="2335676"/>
            <a:ext cx="120616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С 01 января 2020 года </a:t>
            </a:r>
            <a:r>
              <a:rPr lang="ru-RU" dirty="0">
                <a:latin typeface="Arial Black" panose="020B0A04020102020204" pitchFamily="34" charset="0"/>
              </a:rPr>
              <a:t>— формирование перечня социальных предприятий.</a:t>
            </a:r>
          </a:p>
          <a:p>
            <a:pPr marL="285750" indent="-285750"/>
            <a:endParaRPr lang="ru-RU" dirty="0">
              <a:latin typeface="Arial Black" panose="020B0A04020102020204" pitchFamily="34" charset="0"/>
            </a:endParaRPr>
          </a:p>
          <a:p>
            <a:pPr marL="285750" indent="-285750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Первый шаг к формированию целенаправленных, адресных отраслевых мер поддержки для социальных предпринимателей.</a:t>
            </a:r>
          </a:p>
          <a:p>
            <a:pPr marL="285750" indent="-285750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обновляется ежегодно. </a:t>
            </a:r>
          </a:p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Старт подачи заявлений на включение в перечень в 2021 году – 01 января 2021 года.</a:t>
            </a:r>
          </a:p>
          <a:p>
            <a:pPr marL="285750" indent="-285750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2021 г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социальных предприятий введена новая федеральная мера поддержки – гранты от 100 тыс. руб. до 500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8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54" t="-206" r="11384" b="3154"/>
          <a:stretch/>
        </p:blipFill>
        <p:spPr>
          <a:xfrm>
            <a:off x="9251137" y="439462"/>
            <a:ext cx="2773732" cy="2579368"/>
          </a:xfrm>
          <a:prstGeom prst="ellipse">
            <a:avLst/>
          </a:prstGeom>
          <a:ln w="203200">
            <a:solidFill>
              <a:srgbClr val="F2ECDE"/>
            </a:solidFill>
          </a:ln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5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84085" y="439462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0" y="875176"/>
            <a:ext cx="942251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ФЕДЕРАЛЬНЫЕ</a:t>
            </a:r>
            <a:b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</a:br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МЕРЫ ПОДДЕРЖКИ: ГРАНТ</a:t>
            </a:r>
            <a:endParaRPr lang="ru-RU" sz="2800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859D-C1B7-4E27-8731-92D71F439822}"/>
              </a:ext>
            </a:extLst>
          </p:cNvPr>
          <p:cNvSpPr txBox="1"/>
          <p:nvPr/>
        </p:nvSpPr>
        <p:spPr>
          <a:xfrm>
            <a:off x="422449" y="2335676"/>
            <a:ext cx="1206162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Для того, чтобы принять участие в конкурсе на грант необходимо:</a:t>
            </a:r>
            <a:endParaRPr lang="ru-RU" dirty="0">
              <a:latin typeface="Arial Black" panose="020B0A04020102020204" pitchFamily="34" charset="0"/>
            </a:endParaRPr>
          </a:p>
          <a:p>
            <a:pPr marL="285750" indent="-285750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1: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подать заявление на включение в перечень социальных предприятий – 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до 1 мая 2021 года</a:t>
            </a:r>
          </a:p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2: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пройти специальную программу «упаковки» проекта – 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май-июнь 2021 г.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3: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защитить свой проект на конкурсной комиссии – </a:t>
            </a:r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июль-сентябрь 2021 г.</a:t>
            </a:r>
          </a:p>
          <a:p>
            <a:endParaRPr lang="ru-RU" dirty="0">
              <a:solidFill>
                <a:srgbClr val="E04E39"/>
              </a:solidFill>
              <a:latin typeface="Arial Black" panose="020B0A040201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4: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получить и потратить грант на заявленные цели проекта</a:t>
            </a:r>
          </a:p>
          <a:p>
            <a:endParaRPr lang="ru-RU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5: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предоставить отчет о том, на что был потрачен грант и собственные средства в рамках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софинансирования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E04E39"/>
                </a:solidFill>
                <a:latin typeface="Arial Black" panose="020B0A04020102020204" pitchFamily="34" charset="0"/>
              </a:rPr>
              <a:t>ШАГ 6: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 течение 3 лет последующих лет подтверждать статус «социального предприятия»</a:t>
            </a:r>
          </a:p>
        </p:txBody>
      </p:sp>
    </p:spTree>
    <p:extLst>
      <p:ext uri="{BB962C8B-B14F-4D97-AF65-F5344CB8AC3E}">
        <p14:creationId xmlns:p14="http://schemas.microsoft.com/office/powerpoint/2010/main" val="184533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4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54" t="-206" r="11384" b="3154"/>
          <a:stretch/>
        </p:blipFill>
        <p:spPr>
          <a:xfrm>
            <a:off x="9251137" y="439462"/>
            <a:ext cx="2773732" cy="2579368"/>
          </a:xfrm>
          <a:prstGeom prst="ellipse">
            <a:avLst/>
          </a:prstGeom>
          <a:ln w="203200">
            <a:solidFill>
              <a:srgbClr val="F2ECDE"/>
            </a:solidFill>
          </a:ln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5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67131" y="127837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-171373" y="426963"/>
            <a:ext cx="942251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ФЕДЕРАЛЬНЫЕ</a:t>
            </a:r>
            <a:b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</a:br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МЕРЫ ПОДДЕРЖКИ: ГРАНТ</a:t>
            </a:r>
            <a:endParaRPr lang="ru-RU" sz="2800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859D-C1B7-4E27-8731-92D71F439822}"/>
              </a:ext>
            </a:extLst>
          </p:cNvPr>
          <p:cNvSpPr txBox="1"/>
          <p:nvPr/>
        </p:nvSpPr>
        <p:spPr>
          <a:xfrm>
            <a:off x="167131" y="1729146"/>
            <a:ext cx="120616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400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какие цели можно потратить грант?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аренда нежилого помещения для реализации проекта;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ремонт нежилого помещения, включая приобретение строительных материалов, оборудования, необходимого для ремонта помещения, используемого для реализации проекта;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аренда и (или) приобретение оргтехники, оборудования (в том числе инвентаря, мебели), используемого для реализации проекта;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выплата по передаче прав на франшизу (паушальный взнос);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технологическое присоединение к объектам инженерной инфраструктуры (электрические сети, газоснабжение, водоснабжение, водоотведение, теплоснабжение);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оплата коммунальных услуг и услуг электроснабжения;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оформление результатов интеллектуальной деятельности;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основных средств, необходимых для реализации проекта (за исключением приобретения зданий, сооружений, земельных участков, автомобилей);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переоборудование транспортных средств для перевозки маломобильных групп населения, в том числе инвалидов;</a:t>
            </a:r>
          </a:p>
        </p:txBody>
      </p:sp>
    </p:spTree>
    <p:extLst>
      <p:ext uri="{BB962C8B-B14F-4D97-AF65-F5344CB8AC3E}">
        <p14:creationId xmlns:p14="http://schemas.microsoft.com/office/powerpoint/2010/main" val="18702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54" t="-206" r="11384" b="3154"/>
          <a:stretch/>
        </p:blipFill>
        <p:spPr>
          <a:xfrm>
            <a:off x="9251137" y="439462"/>
            <a:ext cx="2773732" cy="2579368"/>
          </a:xfrm>
          <a:prstGeom prst="ellipse">
            <a:avLst/>
          </a:prstGeom>
          <a:ln w="203200">
            <a:solidFill>
              <a:srgbClr val="F2ECDE"/>
            </a:solidFill>
          </a:ln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5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67131" y="127837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-171373" y="426963"/>
            <a:ext cx="942251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ФЕДЕРАЛЬНЫЕ</a:t>
            </a:r>
            <a:b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</a:br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МЕРЫ ПОДДЕРЖКИ: ГРАНТ</a:t>
            </a:r>
            <a:endParaRPr lang="ru-RU" sz="2800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859D-C1B7-4E27-8731-92D71F439822}"/>
              </a:ext>
            </a:extLst>
          </p:cNvPr>
          <p:cNvSpPr txBox="1"/>
          <p:nvPr/>
        </p:nvSpPr>
        <p:spPr>
          <a:xfrm>
            <a:off x="167131" y="1529408"/>
            <a:ext cx="1206162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400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какие цели можно потратить грант?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оплата услуг связи, в том числе сети «Интернет», при реализации бизнес-проекта;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оплата услуг по созданию, технической поддержке, наполнению, развитию и продвижению проекта в средствах массовой информации и сети «Интернет» (услуги хостинга, расходы на регистрацию доменных имен в сети «Интернет» и продление регистрации, расходы на поисковую оптимизацию, услуги/работы по модернизации сайта и аккаунтов в социальных сетях);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программного обеспечения и неисключительных прав на программное обеспечение (расходы, связанные с получением прав по лицензионному соглашению; расходы по адаптации, настройке, внедрению и модификации программного обеспечения; расходы по сопровождению программного обеспечения);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сырья, расходных материалов, необходимых для производства продукции;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приобретение комплектующих изделий при производстве и (или) реализации медицинской техники, протезно-ортопедических изделий, программного обеспечения, а также технических средств, которые могут быть использованы исключительно для профилактики инвалидности или реабилитации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абилитации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 инвалидов;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уплата первого взноса (аванса) при заключении договора лизинга и (или) лизинговых платежей;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мероприятий по профилактике новой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короновирусной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инфекции, включая мероприятий, связанных с обеспечением выполнения санитарно-эпидемиологических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1760163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/>
          <a:srcRect l="24354" t="-206" r="11384" b="3154"/>
          <a:stretch/>
        </p:blipFill>
        <p:spPr>
          <a:xfrm>
            <a:off x="9251137" y="127837"/>
            <a:ext cx="2773732" cy="2579368"/>
          </a:xfrm>
          <a:prstGeom prst="ellipse">
            <a:avLst/>
          </a:prstGeom>
          <a:ln w="203200">
            <a:solidFill>
              <a:srgbClr val="F2ECDE"/>
            </a:solidFill>
          </a:ln>
        </p:spPr>
      </p:pic>
      <p:pic>
        <p:nvPicPr>
          <p:cNvPr id="31746" name="Рисунок 20"/>
          <p:cNvPicPr>
            <a:picLocks noChangeAspect="1"/>
          </p:cNvPicPr>
          <p:nvPr/>
        </p:nvPicPr>
        <p:blipFill>
          <a:blip r:embed="rId4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5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67131" y="127837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F72E240-A7BD-47AC-9728-BC2B5E3BF46D}"/>
              </a:ext>
            </a:extLst>
          </p:cNvPr>
          <p:cNvSpPr txBox="1">
            <a:spLocks/>
          </p:cNvSpPr>
          <p:nvPr/>
        </p:nvSpPr>
        <p:spPr>
          <a:xfrm>
            <a:off x="-171373" y="426963"/>
            <a:ext cx="942251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ФЕДЕРАЛЬНЫЕ</a:t>
            </a:r>
            <a:b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</a:br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  <a:cs typeface="+mn-cs"/>
              </a:rPr>
              <a:t>МЕРЫ ПОДДЕРЖКИ</a:t>
            </a:r>
            <a:endParaRPr lang="ru-RU" sz="2800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73859D-C1B7-4E27-8731-92D71F439822}"/>
              </a:ext>
            </a:extLst>
          </p:cNvPr>
          <p:cNvSpPr txBox="1"/>
          <p:nvPr/>
        </p:nvSpPr>
        <p:spPr>
          <a:xfrm>
            <a:off x="167131" y="1529408"/>
            <a:ext cx="1206162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400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предприятия: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Субъект МСП обеспечивает занятость следующих категорий граждан (по итогам предыдущего календарного года среднесписочная численность лиц, относящихся к любой из таких категорий (одной или нескольким таким категориям), среди работников субъекта МСП составляет не менее 50% (но не менее двух лиц, относящихся к таким категориям), а доля расходов на оплату труда лиц, относящихся к любой из таких категорий (одной или нескольким таким категориям), в расходах на оплату труда составляет не менее 25%: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а) инвалиды и лица с ограниченными возможностями здоровья;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б) одинокие и (или) многодетные родители, воспитывающие несовершеннолетних детей, в том числе детей-инвалидов;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в) пенсионеры и граждане предпенсионного возраста (в течение пяти лет до наступления возраста, дающего право на страховую пенсию по старости, в том числе назначаемую досрочно);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г) выпускники детских домов в возрасте до двадцати трех лет;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д) лица, освобожденные из мест лишения свободы и имеющие неснятую или непогашенную судимость;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е) беженцы и вынужденные переселенцы;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ж) малоимущие граждане;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з) лица без определенного места жительства и занятий;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и) граждане, не указанные в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подпунктах "а"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- 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"з"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настоящего пункта, признанные нуждающимися в социальном обслуживании;</a:t>
            </a:r>
          </a:p>
          <a:p>
            <a:pPr marL="285750" indent="-285750"/>
            <a:endParaRPr lang="ru-RU" sz="2400" dirty="0">
              <a:solidFill>
                <a:srgbClr val="E04E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20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0"/>
          <p:cNvPicPr>
            <a:picLocks noChangeAspect="1"/>
          </p:cNvPicPr>
          <p:nvPr/>
        </p:nvPicPr>
        <p:blipFill>
          <a:blip r:embed="rId3">
            <a:lum bright="6000" contrast="-8000"/>
          </a:blip>
          <a:srcRect t="48148" r="25089"/>
          <a:stretch>
            <a:fillRect/>
          </a:stretch>
        </p:blipFill>
        <p:spPr bwMode="auto">
          <a:xfrm rot="16200000" flipH="1">
            <a:off x="629187" y="3467165"/>
            <a:ext cx="4007940" cy="277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14"/>
          <p:cNvPicPr>
            <a:picLocks noChangeAspect="1"/>
          </p:cNvPicPr>
          <p:nvPr/>
        </p:nvPicPr>
        <p:blipFill>
          <a:blip r:embed="rId4"/>
          <a:srcRect t="-76" r="218" b="43707"/>
          <a:stretch>
            <a:fillRect/>
          </a:stretch>
        </p:blipFill>
        <p:spPr bwMode="auto">
          <a:xfrm>
            <a:off x="5536502" y="5668436"/>
            <a:ext cx="2106941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84085" y="439462"/>
            <a:ext cx="8544603" cy="475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ru-RU" sz="2903" dirty="0">
                <a:solidFill>
                  <a:srgbClr val="E04E39"/>
                </a:solidFill>
                <a:latin typeface="Arial Black" panose="020B0A04020102020204" pitchFamily="34" charset="0"/>
                <a:ea typeface="Roboto Black" panose="02000000000000000000" pitchFamily="2" charset="0"/>
              </a:rPr>
              <a:t>Социальное предпринимательство</a:t>
            </a:r>
          </a:p>
        </p:txBody>
      </p:sp>
      <p:sp>
        <p:nvSpPr>
          <p:cNvPr id="7" name="Овал 6"/>
          <p:cNvSpPr/>
          <p:nvPr/>
        </p:nvSpPr>
        <p:spPr>
          <a:xfrm>
            <a:off x="7748575" y="4837469"/>
            <a:ext cx="1080113" cy="1080113"/>
          </a:xfrm>
          <a:prstGeom prst="ellipse">
            <a:avLst/>
          </a:prstGeom>
          <a:noFill/>
          <a:ln w="180975">
            <a:solidFill>
              <a:srgbClr val="E04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33"/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7D9A12F4-4CB2-420A-B2A1-6F65B117F780}"/>
              </a:ext>
            </a:extLst>
          </p:cNvPr>
          <p:cNvSpPr txBox="1">
            <a:spLocks/>
          </p:cNvSpPr>
          <p:nvPr/>
        </p:nvSpPr>
        <p:spPr>
          <a:xfrm>
            <a:off x="110083" y="820637"/>
            <a:ext cx="9326880" cy="848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defTabSz="457200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3600" dirty="0">
                <a:solidFill>
                  <a:srgbClr val="E04E39"/>
                </a:solidFill>
                <a:latin typeface="Arial Black" panose="020B0A04020102020204" pitchFamily="34" charset="0"/>
                <a:cs typeface="+mn-cs"/>
              </a:rPr>
              <a:t>  РЕГИОНАЛЬНЫЕ </a:t>
            </a:r>
            <a:r>
              <a:rPr lang="ru-RU" sz="2800" dirty="0">
                <a:solidFill>
                  <a:srgbClr val="562212"/>
                </a:solidFill>
                <a:latin typeface="Arial Black" panose="020B0A04020102020204" pitchFamily="34" charset="0"/>
              </a:rPr>
              <a:t>МЕРЫ ПОДДЕРЖКИ:</a:t>
            </a:r>
            <a:endParaRPr lang="ru-RU" sz="2800" b="1" dirty="0">
              <a:solidFill>
                <a:srgbClr val="E04E39"/>
              </a:solidFill>
              <a:latin typeface="Arial Black" panose="020B0A04020102020204" pitchFamily="34" charset="0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9C374F-846C-4346-8589-B82F6C3E886C}"/>
              </a:ext>
            </a:extLst>
          </p:cNvPr>
          <p:cNvSpPr txBox="1"/>
          <p:nvPr/>
        </p:nvSpPr>
        <p:spPr>
          <a:xfrm>
            <a:off x="8940271" y="1927418"/>
            <a:ext cx="3748870" cy="157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видов субсидий </a:t>
            </a:r>
          </a:p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для предпринимателей </a:t>
            </a:r>
          </a:p>
          <a:p>
            <a:pPr marL="285750" indent="-285750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сфере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ru-RU" dirty="0"/>
          </a:p>
          <a:p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AA6073-BD53-4D93-BABB-11A7BFADAF27}"/>
              </a:ext>
            </a:extLst>
          </p:cNvPr>
          <p:cNvSpPr txBox="1"/>
          <p:nvPr/>
        </p:nvSpPr>
        <p:spPr>
          <a:xfrm>
            <a:off x="7494385" y="1311783"/>
            <a:ext cx="1942578" cy="2223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5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800" b="1" dirty="0">
                <a:solidFill>
                  <a:srgbClr val="E04E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endParaRPr lang="ru-RU" sz="1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9120B1-A6F9-4C32-A61D-220B60B81648}"/>
              </a:ext>
            </a:extLst>
          </p:cNvPr>
          <p:cNvSpPr txBox="1"/>
          <p:nvPr/>
        </p:nvSpPr>
        <p:spPr>
          <a:xfrm>
            <a:off x="183108" y="1669002"/>
            <a:ext cx="836608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Субсидии для возмещения части затрат, связанных с заключением договоров финансовой аренды (лизинга)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(до 95% от затрат 2021 и 2020 года, но не более 1 500 000 р.)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Субсидии для возмещения части затрат, связанных с уплатой процентов по кредитным договорам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(до 75% от затрат 2021 и 2020 года, но не более 2 500 000 р.)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Субсидии социальному предпринимательству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(до 75% от затрат 2021 и 2020 года, но не более 1 000 000 р.)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Субсидии детским садам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(до 99% от затрат 2021 года, но не более 11 000 р. в мес. на 1 ребенка)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/>
              </a:rPr>
              <a:t>Субсидии в сфере народных художественных промыслов и ремесел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 Condensed"/>
              </a:rPr>
              <a:t>(до 90% от затрат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2021 и 2020 года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 Condensed"/>
              </a:rPr>
              <a:t>, но не более 500 000 рублей)</a:t>
            </a:r>
          </a:p>
          <a:p>
            <a:endParaRPr lang="ru-RU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8E4933-AE64-485C-AF3B-241AD22CB549}"/>
              </a:ext>
            </a:extLst>
          </p:cNvPr>
          <p:cNvSpPr txBox="1"/>
          <p:nvPr/>
        </p:nvSpPr>
        <p:spPr>
          <a:xfrm>
            <a:off x="8940270" y="3812538"/>
            <a:ext cx="3748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Фонд поддержки предпринимательства и промышленности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4255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9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1147</Words>
  <Application>Microsoft Office PowerPoint</Application>
  <PresentationFormat>Широкоэкранный</PresentationFormat>
  <Paragraphs>146</Paragraphs>
  <Slides>14</Slides>
  <Notes>12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Courier New</vt:lpstr>
      <vt:lpstr>Roboto Condensed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 </cp:lastModifiedBy>
  <cp:revision>14</cp:revision>
  <cp:lastPrinted>2021-03-10T19:16:41Z</cp:lastPrinted>
  <dcterms:created xsi:type="dcterms:W3CDTF">2021-03-07T14:12:26Z</dcterms:created>
  <dcterms:modified xsi:type="dcterms:W3CDTF">2021-03-17T16:36:10Z</dcterms:modified>
</cp:coreProperties>
</file>