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1" d="100"/>
          <a:sy n="121" d="100"/>
        </p:scale>
        <p:origin x="-708" y="-4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83361"/>
          <c:y val="7.8692300000000007E-2"/>
          <c:w val="0.811639"/>
          <c:h val="0.787467000000000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sz="1800" b="1" i="0" u="none" strike="noStrike">
                    <a:solidFill>
                      <a:srgbClr val="FF0000"/>
                    </a:solidFill>
                    <a:latin typeface="Times New Roman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465</c:v>
                </c:pt>
                <c:pt idx="1">
                  <c:v>692</c:v>
                </c:pt>
                <c:pt idx="2">
                  <c:v>868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axId val="93537280"/>
        <c:axId val="84187328"/>
      </c:barChart>
      <c:catAx>
        <c:axId val="93537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1800" b="1" i="0" u="none" strike="noStrike">
                <a:solidFill>
                  <a:srgbClr val="000000"/>
                </a:solidFill>
                <a:latin typeface="Times New Roman"/>
              </a:defRPr>
            </a:pPr>
            <a:endParaRPr lang="ru-RU"/>
          </a:p>
        </c:txPr>
        <c:crossAx val="84187328"/>
        <c:crosses val="autoZero"/>
        <c:auto val="1"/>
        <c:lblAlgn val="ctr"/>
        <c:lblOffset val="100"/>
        <c:noMultiLvlLbl val="1"/>
      </c:catAx>
      <c:valAx>
        <c:axId val="84187328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1800" b="0" i="0" u="none" strike="noStrike">
                <a:solidFill>
                  <a:srgbClr val="000000"/>
                </a:solidFill>
                <a:latin typeface="Times New Roman"/>
              </a:defRPr>
            </a:pPr>
            <a:endParaRPr lang="ru-RU"/>
          </a:p>
        </c:txPr>
        <c:crossAx val="93537280"/>
        <c:crosses val="autoZero"/>
        <c:crossBetween val="between"/>
        <c:majorUnit val="225"/>
        <c:minorUnit val="112.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205709"/>
          <c:y val="8.8092199999999996E-2"/>
          <c:w val="0.78929099999999996"/>
          <c:h val="0.763295999999999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sz="2000" b="1" i="0" u="none" strike="noStrike">
                    <a:solidFill>
                      <a:srgbClr val="C00000"/>
                    </a:solidFill>
                    <a:latin typeface="Times New Roman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3800</c:v>
                </c:pt>
                <c:pt idx="1">
                  <c:v>4038</c:v>
                </c:pt>
                <c:pt idx="2">
                  <c:v>4470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387392"/>
        <c:axId val="4025728"/>
      </c:barChart>
      <c:catAx>
        <c:axId val="43387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2000" b="1" i="0" u="none" strike="noStrike">
                <a:solidFill>
                  <a:srgbClr val="000000"/>
                </a:solidFill>
                <a:latin typeface="Times New Roman"/>
              </a:defRPr>
            </a:pPr>
            <a:endParaRPr lang="ru-RU"/>
          </a:p>
        </c:txPr>
        <c:crossAx val="4025728"/>
        <c:crosses val="autoZero"/>
        <c:auto val="1"/>
        <c:lblAlgn val="ctr"/>
        <c:lblOffset val="100"/>
        <c:noMultiLvlLbl val="1"/>
      </c:catAx>
      <c:valAx>
        <c:axId val="4025728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2000" b="1" i="0" u="none" strike="noStrike">
                <a:solidFill>
                  <a:srgbClr val="000000"/>
                </a:solidFill>
                <a:latin typeface="Times New Roman"/>
              </a:defRPr>
            </a:pPr>
            <a:endParaRPr lang="ru-RU"/>
          </a:p>
        </c:txPr>
        <c:crossAx val="43387392"/>
        <c:crosses val="autoZero"/>
        <c:crossBetween val="between"/>
        <c:majorUnit val="200"/>
        <c:minorUnit val="100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125054"/>
          <c:y val="7.6545699999999994E-2"/>
          <c:w val="0.76187899999999997"/>
          <c:h val="0.668703000000000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негосударственные организации</c:v>
                </c:pt>
              </c:strCache>
            </c:strRef>
          </c:tx>
          <c:spPr>
            <a:solidFill>
              <a:srgbClr val="9DC3E6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sz="2000" b="1" i="0" u="none" strike="noStrike">
                    <a:solidFill>
                      <a:srgbClr val="C00000"/>
                    </a:solidFill>
                    <a:latin typeface="Times New Roman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39</c:v>
                </c:pt>
                <c:pt idx="1">
                  <c:v>41</c:v>
                </c:pt>
                <c:pt idx="2">
                  <c:v>47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общее число поставщиков</c:v>
                </c:pt>
              </c:strCache>
            </c:strRef>
          </c:tx>
          <c:spPr>
            <a:solidFill>
              <a:srgbClr val="FFE699"/>
            </a:solidFill>
            <a:ln w="9525" cap="flat">
              <a:solidFill>
                <a:srgbClr val="385724"/>
              </a:solidFill>
              <a:prstDash val="solid"/>
              <a:round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sz="2000" b="1" i="0" u="none" strike="noStrike">
                    <a:solidFill>
                      <a:srgbClr val="C00000"/>
                    </a:solidFill>
                    <a:latin typeface="Times New Roman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79</c:v>
                </c:pt>
                <c:pt idx="1">
                  <c:v>79</c:v>
                </c:pt>
                <c:pt idx="2">
                  <c:v>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482112"/>
        <c:axId val="4028032"/>
      </c:barChart>
      <c:catAx>
        <c:axId val="434821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2000" b="1" i="0" u="none" strike="noStrike">
                <a:solidFill>
                  <a:srgbClr val="000000"/>
                </a:solidFill>
                <a:latin typeface="Times New Roman"/>
              </a:defRPr>
            </a:pPr>
            <a:endParaRPr lang="ru-RU"/>
          </a:p>
        </c:txPr>
        <c:crossAx val="4028032"/>
        <c:crosses val="autoZero"/>
        <c:auto val="1"/>
        <c:lblAlgn val="ctr"/>
        <c:lblOffset val="100"/>
        <c:noMultiLvlLbl val="1"/>
      </c:catAx>
      <c:valAx>
        <c:axId val="4028032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2000" b="1" i="0" u="none" strike="noStrike">
                <a:solidFill>
                  <a:srgbClr val="000000"/>
                </a:solidFill>
                <a:latin typeface="Times New Roman"/>
              </a:defRPr>
            </a:pPr>
            <a:endParaRPr lang="ru-RU"/>
          </a:p>
        </c:txPr>
        <c:crossAx val="43482112"/>
        <c:crosses val="autoZero"/>
        <c:crossBetween val="between"/>
        <c:majorUnit val="22.5"/>
        <c:minorUnit val="11.2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4.5384600000000002E-3"/>
          <c:y val="0.84764399999999995"/>
          <c:w val="0.99546199999999996"/>
          <c:h val="0.15235599999999999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1800" b="1" i="0" u="none" strike="noStrike">
              <a:solidFill>
                <a:srgbClr val="000000"/>
              </a:solidFill>
              <a:latin typeface="Times New Roman"/>
            </a:defRPr>
          </a:pPr>
          <a:endParaRPr lang="ru-RU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18506667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8278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2" name="Уровень текста 1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r>
              <a:t>Текст заголовка</a:t>
            </a:r>
          </a:p>
        </p:txBody>
      </p:sp>
      <p:sp>
        <p:nvSpPr>
          <p:cNvPr id="21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>
            <a:lvl1pPr marL="228600" indent="-228600">
              <a:buSzPct val="100000"/>
              <a:buFont typeface="Arial"/>
              <a:buChar char="•"/>
              <a:defRPr sz="2800"/>
            </a:lvl1pPr>
            <a:lvl2pPr marL="723900" indent="-266700">
              <a:buSzPct val="100000"/>
              <a:buFont typeface="Arial"/>
              <a:buChar char="•"/>
              <a:defRPr sz="2800"/>
            </a:lvl2pPr>
            <a:lvl3pPr marL="1234438" indent="-320038">
              <a:buSzPct val="100000"/>
              <a:buFont typeface="Arial"/>
              <a:buChar char="•"/>
              <a:defRPr sz="2800"/>
            </a:lvl3pPr>
            <a:lvl4pPr marL="1727200" indent="-355600">
              <a:buSzPct val="100000"/>
              <a:buFont typeface="Arial"/>
              <a:buChar char="•"/>
              <a:defRPr sz="2800"/>
            </a:lvl4pPr>
            <a:lvl5pPr marL="2184400" indent="-355600">
              <a:buSzPct val="100000"/>
              <a:buFont typeface="Arial"/>
              <a:buChar char="•"/>
              <a:defRPr sz="2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29841" y="273845"/>
            <a:ext cx="7886701" cy="994172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r>
              <a:t>Текст заголовка</a:t>
            </a:r>
          </a:p>
        </p:txBody>
      </p:sp>
      <p:sp>
        <p:nvSpPr>
          <p:cNvPr id="30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629841" y="1260871"/>
            <a:ext cx="3868343" cy="617937"/>
          </a:xfrm>
          <a:prstGeom prst="rect">
            <a:avLst/>
          </a:prstGeom>
        </p:spPr>
        <p:txBody>
          <a:bodyPr anchor="b"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1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629151" y="1260870"/>
            <a:ext cx="3887395" cy="617939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3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r>
              <a:t>Текст заголовка</a:t>
            </a:r>
          </a:p>
        </p:txBody>
      </p:sp>
      <p:sp>
        <p:nvSpPr>
          <p:cNvPr id="4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t>Текст заголовка</a:t>
            </a:r>
          </a:p>
        </p:txBody>
      </p:sp>
      <p:sp>
        <p:nvSpPr>
          <p:cNvPr id="48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3887391" y="740570"/>
            <a:ext cx="4629152" cy="3655220"/>
          </a:xfrm>
          <a:prstGeom prst="rect">
            <a:avLst/>
          </a:prstGeom>
        </p:spPr>
        <p:txBody>
          <a:bodyPr/>
          <a:lstStyle>
            <a:lvl1pPr marL="228600" indent="-228600">
              <a:buSzPct val="100000"/>
              <a:buFont typeface="Arial"/>
              <a:buChar char="•"/>
              <a:defRPr sz="3200"/>
            </a:lvl1pPr>
            <a:lvl2pPr marL="718457" indent="-261257">
              <a:buSzPct val="100000"/>
              <a:buFont typeface="Arial"/>
              <a:buChar char="•"/>
              <a:defRPr sz="3200"/>
            </a:lvl2pPr>
            <a:lvl3pPr marL="1219200" indent="-304800">
              <a:buSzPct val="100000"/>
              <a:buFont typeface="Arial"/>
              <a:buChar char="•"/>
              <a:defRPr sz="3200"/>
            </a:lvl3pPr>
            <a:lvl4pPr marL="1737360" indent="-365760">
              <a:buSzPct val="100000"/>
              <a:buFont typeface="Arial"/>
              <a:buChar char="•"/>
              <a:defRPr sz="3200"/>
            </a:lvl4pPr>
            <a:lvl5pPr marL="2194560" indent="-365760">
              <a:buSzPct val="100000"/>
              <a:buFont typeface="Arial"/>
              <a:buChar char="•"/>
              <a:defRPr sz="3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9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629838" y="1543048"/>
            <a:ext cx="2949183" cy="2858696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t>Текст заголовка</a:t>
            </a:r>
          </a:p>
        </p:txBody>
      </p:sp>
      <p:sp>
        <p:nvSpPr>
          <p:cNvPr id="58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3887391" y="740570"/>
            <a:ext cx="4629152" cy="365522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9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629841" y="1543050"/>
            <a:ext cx="2949178" cy="2858692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header_main-08.png" descr="header_main-08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8967790" cy="4873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8" name="footer_main-12.png" descr="footer_main-1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767009" y="4906962"/>
            <a:ext cx="6376991" cy="236541"/>
          </a:xfrm>
          <a:prstGeom prst="rect">
            <a:avLst/>
          </a:prstGeom>
          <a:ln w="12700">
            <a:miter lim="400000"/>
          </a:ln>
        </p:spPr>
      </p:pic>
      <p:sp>
        <p:nvSpPr>
          <p:cNvPr id="69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8646018" y="136525"/>
            <a:ext cx="273652" cy="264251"/>
          </a:xfrm>
          <a:prstGeom prst="rect">
            <a:avLst/>
          </a:prstGeom>
        </p:spPr>
        <p:txBody>
          <a:bodyPr anchor="t"/>
          <a:lstStyle>
            <a:lvl1pPr algn="ctr" defTabSz="914400"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r>
              <a:t>Текст заголовка</a:t>
            </a:r>
          </a:p>
        </p:txBody>
      </p:sp>
      <p:sp>
        <p:nvSpPr>
          <p:cNvPr id="77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1143000" y="548640"/>
            <a:ext cx="6400800" cy="2606040"/>
          </a:xfrm>
          <a:prstGeom prst="rect">
            <a:avLst/>
          </a:prstGeom>
        </p:spPr>
        <p:txBody>
          <a:bodyPr/>
          <a:lstStyle>
            <a:lvl1pPr marL="228600" indent="-228600">
              <a:buSzPct val="100000"/>
              <a:buFont typeface="Arial"/>
              <a:buChar char="•"/>
              <a:defRPr sz="2800"/>
            </a:lvl1pPr>
            <a:lvl2pPr marL="723900" indent="-266700">
              <a:buSzPct val="100000"/>
              <a:buFont typeface="Arial"/>
              <a:buChar char="•"/>
              <a:defRPr sz="2800"/>
            </a:lvl2pPr>
            <a:lvl3pPr marL="1234438" indent="-320038">
              <a:buSzPct val="100000"/>
              <a:buFont typeface="Arial"/>
              <a:buChar char="•"/>
              <a:defRPr sz="2800"/>
            </a:lvl3pPr>
            <a:lvl4pPr marL="1727200" indent="-355600">
              <a:buSzPct val="100000"/>
              <a:buFont typeface="Arial"/>
              <a:buChar char="•"/>
              <a:defRPr sz="2800"/>
            </a:lvl4pPr>
            <a:lvl5pPr marL="2184400" indent="-355600">
              <a:buSzPct val="100000"/>
              <a:buFont typeface="Arial"/>
              <a:buChar char="•"/>
              <a:defRPr sz="2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23887" y="1282303"/>
            <a:ext cx="7886701" cy="21395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623887" y="3442098"/>
            <a:ext cx="7886701" cy="1125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8256731" y="4780036"/>
            <a:ext cx="258621" cy="248302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5908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480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052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39624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"/>
            <a:ext cx="9144000" cy="5143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88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81845" y="143094"/>
            <a:ext cx="510307" cy="584247"/>
          </a:xfrm>
          <a:prstGeom prst="rect">
            <a:avLst/>
          </a:prstGeom>
          <a:ln w="12700">
            <a:miter lim="400000"/>
          </a:ln>
          <a:effectLst>
            <a:outerShdw blurRad="50800" dist="38100" dir="5400000" rotWithShape="0">
              <a:srgbClr val="000000">
                <a:alpha val="40000"/>
              </a:srgbClr>
            </a:outerShdw>
          </a:effectLst>
        </p:spPr>
      </p:pic>
      <p:sp>
        <p:nvSpPr>
          <p:cNvPr id="89" name="Прямоугольник 3"/>
          <p:cNvSpPr txBox="1"/>
          <p:nvPr/>
        </p:nvSpPr>
        <p:spPr>
          <a:xfrm>
            <a:off x="836998" y="3765348"/>
            <a:ext cx="6972339" cy="649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r" defTabSz="914400">
              <a:defRPr sz="1600" b="1">
                <a:solidFill>
                  <a:srgbClr val="20386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Начальник</a:t>
            </a:r>
            <a:r>
              <a:rPr dirty="0"/>
              <a:t> </a:t>
            </a:r>
            <a:r>
              <a:rPr dirty="0" err="1"/>
              <a:t>отдела</a:t>
            </a:r>
            <a:r>
              <a:rPr dirty="0"/>
              <a:t> </a:t>
            </a:r>
            <a:r>
              <a:rPr dirty="0" err="1"/>
              <a:t>развития</a:t>
            </a:r>
            <a:r>
              <a:rPr dirty="0"/>
              <a:t> </a:t>
            </a:r>
            <a:r>
              <a:rPr dirty="0" err="1"/>
              <a:t>системы</a:t>
            </a:r>
            <a:r>
              <a:rPr dirty="0"/>
              <a:t> социального обслуживания</a:t>
            </a:r>
            <a:br>
              <a:rPr dirty="0"/>
            </a:br>
            <a:r>
              <a:rPr sz="2400" dirty="0"/>
              <a:t>Пикалова Дарья Викторовна</a:t>
            </a:r>
          </a:p>
        </p:txBody>
      </p:sp>
      <p:pic>
        <p:nvPicPr>
          <p:cNvPr id="90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765281" y="65400"/>
            <a:ext cx="1336765" cy="5012703"/>
          </a:xfrm>
          <a:prstGeom prst="rect">
            <a:avLst/>
          </a:prstGeom>
          <a:ln w="12700">
            <a:miter lim="400000"/>
          </a:ln>
          <a:effectLst>
            <a:outerShdw blurRad="50800" dist="38100" dir="5400000" rotWithShape="0">
              <a:srgbClr val="000000">
                <a:alpha val="40000"/>
              </a:srgbClr>
            </a:outerShdw>
          </a:effectLst>
        </p:spPr>
      </p:pic>
      <p:sp>
        <p:nvSpPr>
          <p:cNvPr id="91" name="Объект 2"/>
          <p:cNvSpPr txBox="1"/>
          <p:nvPr/>
        </p:nvSpPr>
        <p:spPr>
          <a:xfrm>
            <a:off x="323528" y="727341"/>
            <a:ext cx="7473606" cy="34163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 defTabSz="914400">
              <a:defRPr sz="2400" b="1">
                <a:solidFill>
                  <a:srgbClr val="20386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 algn="ctr" defTabSz="914400">
              <a:defRPr sz="2400" b="1">
                <a:solidFill>
                  <a:srgbClr val="20386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О </a:t>
            </a:r>
            <a:r>
              <a:rPr dirty="0" err="1"/>
              <a:t>механизме</a:t>
            </a:r>
            <a:r>
              <a:rPr dirty="0"/>
              <a:t> </a:t>
            </a:r>
            <a:r>
              <a:rPr dirty="0" err="1"/>
              <a:t>государственной</a:t>
            </a:r>
            <a:r>
              <a:rPr dirty="0"/>
              <a:t> </a:t>
            </a:r>
            <a:r>
              <a:rPr dirty="0" err="1"/>
              <a:t>поддержки</a:t>
            </a:r>
            <a:r>
              <a:rPr dirty="0"/>
              <a:t> </a:t>
            </a:r>
            <a:r>
              <a:rPr dirty="0" err="1"/>
              <a:t>поставщиков</a:t>
            </a:r>
            <a:r>
              <a:rPr dirty="0"/>
              <a:t> </a:t>
            </a:r>
            <a:r>
              <a:rPr dirty="0" err="1"/>
              <a:t>социальных</a:t>
            </a:r>
            <a:r>
              <a:rPr dirty="0"/>
              <a:t> </a:t>
            </a:r>
            <a:r>
              <a:rPr dirty="0" err="1"/>
              <a:t>услуг</a:t>
            </a:r>
            <a:r>
              <a:rPr dirty="0"/>
              <a:t>, </a:t>
            </a:r>
            <a:r>
              <a:rPr dirty="0" err="1"/>
              <a:t>включенных</a:t>
            </a:r>
            <a:r>
              <a:rPr dirty="0"/>
              <a:t> в </a:t>
            </a:r>
            <a:r>
              <a:rPr dirty="0" err="1"/>
              <a:t>реестр</a:t>
            </a:r>
            <a:r>
              <a:rPr dirty="0"/>
              <a:t> </a:t>
            </a:r>
            <a:r>
              <a:rPr dirty="0" err="1"/>
              <a:t>поставщиков</a:t>
            </a:r>
            <a:r>
              <a:rPr dirty="0"/>
              <a:t> </a:t>
            </a:r>
            <a:r>
              <a:rPr dirty="0" err="1"/>
              <a:t>социальных</a:t>
            </a:r>
            <a:r>
              <a:rPr dirty="0"/>
              <a:t> </a:t>
            </a:r>
            <a:r>
              <a:rPr dirty="0" err="1"/>
              <a:t>услуг</a:t>
            </a:r>
            <a:r>
              <a:rPr dirty="0"/>
              <a:t> в Ленинградской области. </a:t>
            </a:r>
            <a:endParaRPr lang="ru-RU" dirty="0" smtClean="0"/>
          </a:p>
          <a:p>
            <a:pPr algn="ctr" defTabSz="914400">
              <a:defRPr sz="2400" b="1">
                <a:solidFill>
                  <a:srgbClr val="20386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 smtClean="0"/>
              <a:t>Как</a:t>
            </a:r>
            <a:r>
              <a:rPr dirty="0" smtClean="0"/>
              <a:t> </a:t>
            </a:r>
            <a:r>
              <a:rPr dirty="0" err="1"/>
              <a:t>вступить</a:t>
            </a:r>
            <a:r>
              <a:rPr dirty="0"/>
              <a:t> в </a:t>
            </a:r>
            <a:r>
              <a:rPr dirty="0" err="1"/>
              <a:t>реестр</a:t>
            </a:r>
            <a:r>
              <a:rPr dirty="0"/>
              <a:t> </a:t>
            </a:r>
            <a:r>
              <a:rPr dirty="0" err="1"/>
              <a:t>поставщиков</a:t>
            </a:r>
            <a:r>
              <a:rPr dirty="0"/>
              <a:t> </a:t>
            </a:r>
            <a:r>
              <a:rPr dirty="0" err="1"/>
              <a:t>социальных</a:t>
            </a:r>
            <a:r>
              <a:rPr dirty="0"/>
              <a:t> </a:t>
            </a:r>
            <a:r>
              <a:rPr dirty="0" err="1"/>
              <a:t>услуг</a:t>
            </a:r>
            <a:r>
              <a:rPr dirty="0"/>
              <a:t>?</a:t>
            </a:r>
          </a:p>
          <a:p>
            <a:pPr algn="ctr" defTabSz="914400">
              <a:defRPr sz="2400" b="1">
                <a:solidFill>
                  <a:srgbClr val="20386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/>
            </a:r>
            <a:br>
              <a:rPr dirty="0"/>
            </a:br>
            <a:endParaRPr dirty="0"/>
          </a:p>
        </p:txBody>
      </p:sp>
      <p:sp>
        <p:nvSpPr>
          <p:cNvPr id="92" name="TextBox 1"/>
          <p:cNvSpPr txBox="1"/>
          <p:nvPr/>
        </p:nvSpPr>
        <p:spPr>
          <a:xfrm>
            <a:off x="986830" y="276773"/>
            <a:ext cx="6761362" cy="2870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914400">
              <a:defRPr sz="1400" b="1">
                <a:solidFill>
                  <a:srgbClr val="20386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КОМИТЕТ  ПО СОЦИАЛЬНОЙ ЗАЩИТЕ ЛЕНИНГРАДСКОЙ ОБЛАСТИ</a:t>
            </a:r>
          </a:p>
        </p:txBody>
      </p:sp>
      <p:sp>
        <p:nvSpPr>
          <p:cNvPr id="93" name="TextBox 2"/>
          <p:cNvSpPr txBox="1"/>
          <p:nvPr/>
        </p:nvSpPr>
        <p:spPr>
          <a:xfrm>
            <a:off x="3251386" y="4751091"/>
            <a:ext cx="2232249" cy="2379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914400">
              <a:defRPr sz="1100" b="1">
                <a:solidFill>
                  <a:srgbClr val="20386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Санкт-Петербург 2021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00592" cy="5143500"/>
          </a:xfrm>
          <a:prstGeom prst="rect">
            <a:avLst/>
          </a:prstGeom>
          <a:ln w="12700">
            <a:miter lim="400000"/>
          </a:ln>
        </p:spPr>
      </p:pic>
      <p:sp>
        <p:nvSpPr>
          <p:cNvPr id="223" name="TextBox 1"/>
          <p:cNvSpPr txBox="1"/>
          <p:nvPr/>
        </p:nvSpPr>
        <p:spPr>
          <a:xfrm>
            <a:off x="251519" y="253656"/>
            <a:ext cx="4176466" cy="615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Рост количества негосударственных поставщиков в Реестре</a:t>
            </a:r>
          </a:p>
        </p:txBody>
      </p:sp>
      <p:sp>
        <p:nvSpPr>
          <p:cNvPr id="224" name="Номер слайда 2"/>
          <p:cNvSpPr txBox="1">
            <a:spLocks noGrp="1"/>
          </p:cNvSpPr>
          <p:nvPr>
            <p:ph type="sldNum" sz="quarter" idx="2"/>
          </p:nvPr>
        </p:nvSpPr>
        <p:spPr>
          <a:xfrm>
            <a:off x="8256729" y="4780035"/>
            <a:ext cx="258620" cy="248302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>
              <a:defRPr b="1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10</a:t>
            </a:fld>
            <a:endParaRPr/>
          </a:p>
        </p:txBody>
      </p:sp>
      <p:graphicFrame>
        <p:nvGraphicFramePr>
          <p:cNvPr id="225" name="Диаграмма 9"/>
          <p:cNvGraphicFramePr/>
          <p:nvPr/>
        </p:nvGraphicFramePr>
        <p:xfrm>
          <a:off x="5003064" y="1244104"/>
          <a:ext cx="3708850" cy="3193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6" name="TextBox 1"/>
          <p:cNvSpPr txBox="1"/>
          <p:nvPr/>
        </p:nvSpPr>
        <p:spPr>
          <a:xfrm>
            <a:off x="5060591" y="253657"/>
            <a:ext cx="3888433" cy="11485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Рост числа граждан, </a:t>
            </a:r>
          </a:p>
          <a:p>
            <a:pPr algn="ctr"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получающих социальные услуги</a:t>
            </a:r>
            <a:endParaRPr sz="1600">
              <a:solidFill>
                <a:srgbClr val="203864"/>
              </a:solidFill>
            </a:endParaRPr>
          </a:p>
          <a:p>
            <a:pPr algn="ctr"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у негосударственных поставщиков, чел.</a:t>
            </a:r>
          </a:p>
        </p:txBody>
      </p:sp>
      <p:graphicFrame>
        <p:nvGraphicFramePr>
          <p:cNvPr id="227" name="Диаграмма 1"/>
          <p:cNvGraphicFramePr/>
          <p:nvPr/>
        </p:nvGraphicFramePr>
        <p:xfrm>
          <a:off x="606752" y="1155409"/>
          <a:ext cx="4069771" cy="3675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20538"/>
            <a:ext cx="9144000" cy="5145088"/>
          </a:xfrm>
          <a:prstGeom prst="rect">
            <a:avLst/>
          </a:prstGeom>
          <a:ln w="12700">
            <a:miter lim="400000"/>
          </a:ln>
        </p:spPr>
      </p:pic>
      <p:sp>
        <p:nvSpPr>
          <p:cNvPr id="230" name="Объект 2"/>
          <p:cNvSpPr txBox="1"/>
          <p:nvPr/>
        </p:nvSpPr>
        <p:spPr>
          <a:xfrm>
            <a:off x="107504" y="123476"/>
            <a:ext cx="7830433" cy="11071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defTabSz="914400">
              <a:defRPr sz="24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Контакты комитета по социальной защите населения  Ленинградской области </a:t>
            </a:r>
            <a:endParaRPr>
              <a:solidFill>
                <a:srgbClr val="203864"/>
              </a:solidFill>
            </a:endParaRPr>
          </a:p>
        </p:txBody>
      </p:sp>
      <p:pic>
        <p:nvPicPr>
          <p:cNvPr id="231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744091" y="64500"/>
            <a:ext cx="1390334" cy="5145251"/>
          </a:xfrm>
          <a:prstGeom prst="rect">
            <a:avLst/>
          </a:prstGeom>
          <a:ln w="12700">
            <a:miter lim="400000"/>
          </a:ln>
        </p:spPr>
      </p:pic>
      <p:sp>
        <p:nvSpPr>
          <p:cNvPr id="232" name="Номер слайда 3"/>
          <p:cNvSpPr txBox="1">
            <a:spLocks noGrp="1"/>
          </p:cNvSpPr>
          <p:nvPr>
            <p:ph type="sldNum" sz="quarter" idx="2"/>
          </p:nvPr>
        </p:nvSpPr>
        <p:spPr>
          <a:xfrm>
            <a:off x="8569130" y="4768684"/>
            <a:ext cx="272127" cy="287084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>
              <a:defRPr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11</a:t>
            </a:fld>
            <a:endParaRPr/>
          </a:p>
        </p:txBody>
      </p:sp>
      <p:sp>
        <p:nvSpPr>
          <p:cNvPr id="233" name="Прямоугольник 1"/>
          <p:cNvSpPr txBox="1"/>
          <p:nvPr/>
        </p:nvSpPr>
        <p:spPr>
          <a:xfrm>
            <a:off x="153223" y="1016208"/>
            <a:ext cx="7109362" cy="39773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>
                <a:solidFill>
                  <a:srgbClr val="20386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 smtClean="0"/>
              <a:t>Санкт-Петербург</a:t>
            </a:r>
            <a:r>
              <a:rPr dirty="0"/>
              <a:t>, </a:t>
            </a:r>
            <a:r>
              <a:rPr dirty="0" err="1"/>
              <a:t>ул</a:t>
            </a:r>
            <a:r>
              <a:rPr dirty="0"/>
              <a:t>. </a:t>
            </a:r>
            <a:r>
              <a:rPr dirty="0" err="1"/>
              <a:t>Лафонская</a:t>
            </a:r>
            <a:r>
              <a:rPr dirty="0"/>
              <a:t>, д. 6, </a:t>
            </a:r>
            <a:r>
              <a:rPr dirty="0" err="1"/>
              <a:t>лит</a:t>
            </a:r>
            <a:r>
              <a:rPr dirty="0"/>
              <a:t>. А</a:t>
            </a:r>
            <a:br>
              <a:rPr dirty="0"/>
            </a:br>
            <a:endParaRPr sz="1000" dirty="0"/>
          </a:p>
          <a:p>
            <a:pPr>
              <a:defRPr sz="2400">
                <a:solidFill>
                  <a:srgbClr val="20386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smtClean="0"/>
              <a:t>8-</a:t>
            </a:r>
            <a:r>
              <a:rPr dirty="0"/>
              <a:t>(812)-539-46-46 </a:t>
            </a:r>
            <a:br>
              <a:rPr dirty="0"/>
            </a:br>
            <a:endParaRPr sz="1000" dirty="0"/>
          </a:p>
          <a:p>
            <a:pPr>
              <a:defRPr sz="2400">
                <a:solidFill>
                  <a:srgbClr val="20386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smtClean="0"/>
              <a:t>ktszn@lenreg.ru </a:t>
            </a:r>
            <a:endParaRPr dirty="0">
              <a:latin typeface="+mj-lt"/>
              <a:ea typeface="+mj-ea"/>
              <a:cs typeface="+mj-cs"/>
              <a:sym typeface="Helvetica"/>
            </a:endParaRPr>
          </a:p>
          <a:p>
            <a:pPr>
              <a:defRPr sz="2400">
                <a:solidFill>
                  <a:srgbClr val="20386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>
              <a:latin typeface="+mj-lt"/>
              <a:ea typeface="+mj-ea"/>
              <a:cs typeface="+mj-cs"/>
              <a:sym typeface="Helvetica"/>
            </a:endParaRPr>
          </a:p>
          <a:p>
            <a:pPr>
              <a:defRPr sz="1200">
                <a:solidFill>
                  <a:srgbClr val="20386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>
              <a:latin typeface="+mj-lt"/>
              <a:ea typeface="+mj-ea"/>
              <a:cs typeface="+mj-cs"/>
              <a:sym typeface="Helvetica"/>
            </a:endParaRPr>
          </a:p>
          <a:p>
            <a:pPr>
              <a:defRPr sz="2400">
                <a:solidFill>
                  <a:srgbClr val="20386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Секретарь</a:t>
            </a:r>
            <a:r>
              <a:rPr dirty="0"/>
              <a:t> </a:t>
            </a:r>
            <a:r>
              <a:rPr dirty="0" err="1"/>
              <a:t>комиссии</a:t>
            </a:r>
            <a:r>
              <a:rPr dirty="0"/>
              <a:t>: </a:t>
            </a:r>
          </a:p>
          <a:p>
            <a:pPr>
              <a:defRPr sz="800">
                <a:solidFill>
                  <a:srgbClr val="20386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>
              <a:defRPr sz="2400">
                <a:solidFill>
                  <a:srgbClr val="20386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Щеголева Мария Михайловна</a:t>
            </a:r>
            <a:endParaRPr dirty="0">
              <a:latin typeface="+mj-lt"/>
              <a:ea typeface="+mj-ea"/>
              <a:cs typeface="+mj-cs"/>
              <a:sym typeface="Helvetica"/>
            </a:endParaRPr>
          </a:p>
          <a:p>
            <a:pPr>
              <a:defRPr sz="800">
                <a:solidFill>
                  <a:srgbClr val="20386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 </a:t>
            </a:r>
            <a:endParaRPr dirty="0">
              <a:latin typeface="+mj-lt"/>
              <a:ea typeface="+mj-ea"/>
              <a:cs typeface="+mj-cs"/>
              <a:sym typeface="Helvetica"/>
            </a:endParaRPr>
          </a:p>
          <a:p>
            <a:pPr>
              <a:defRPr sz="2400">
                <a:solidFill>
                  <a:srgbClr val="20386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8-(812)-539-46-24</a:t>
            </a:r>
            <a:endParaRPr dirty="0">
              <a:latin typeface="+mj-lt"/>
              <a:ea typeface="+mj-ea"/>
              <a:cs typeface="+mj-cs"/>
              <a:sym typeface="Helvetica"/>
            </a:endParaRPr>
          </a:p>
          <a:p>
            <a:pPr>
              <a:defRPr sz="800">
                <a:solidFill>
                  <a:srgbClr val="20386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>
              <a:latin typeface="+mj-lt"/>
              <a:ea typeface="+mj-ea"/>
              <a:cs typeface="+mj-cs"/>
              <a:sym typeface="Helvetica"/>
            </a:endParaRPr>
          </a:p>
          <a:p>
            <a:pPr>
              <a:defRPr sz="2400">
                <a:solidFill>
                  <a:srgbClr val="20386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kuzminich@kszn.lenreg.ru</a:t>
            </a:r>
          </a:p>
        </p:txBody>
      </p:sp>
      <p:pic>
        <p:nvPicPr>
          <p:cNvPr id="234" name="Рисунок 2" descr="Рисунок 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308571" y="1635646"/>
            <a:ext cx="3435522" cy="331236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27891"/>
            <a:ext cx="9144000" cy="5143501"/>
          </a:xfrm>
          <a:prstGeom prst="rect">
            <a:avLst/>
          </a:prstGeom>
          <a:ln w="12700">
            <a:miter lim="400000"/>
          </a:ln>
        </p:spPr>
      </p:pic>
      <p:sp>
        <p:nvSpPr>
          <p:cNvPr id="237" name="Номер слайда 3"/>
          <p:cNvSpPr txBox="1">
            <a:spLocks noGrp="1"/>
          </p:cNvSpPr>
          <p:nvPr>
            <p:ph type="sldNum" sz="quarter" idx="2"/>
          </p:nvPr>
        </p:nvSpPr>
        <p:spPr>
          <a:xfrm>
            <a:off x="8559320" y="4768684"/>
            <a:ext cx="281937" cy="287084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>
              <a:defRPr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12</a:t>
            </a:fld>
            <a:endParaRPr/>
          </a:p>
        </p:txBody>
      </p:sp>
      <p:sp>
        <p:nvSpPr>
          <p:cNvPr id="238" name="Прямоугольник 4"/>
          <p:cNvSpPr txBox="1"/>
          <p:nvPr/>
        </p:nvSpPr>
        <p:spPr>
          <a:xfrm>
            <a:off x="369248" y="1563638"/>
            <a:ext cx="8477510" cy="18332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85750" indent="-285750">
              <a:buClr>
                <a:srgbClr val="2E75B6"/>
              </a:buClr>
              <a:buSzPct val="100000"/>
              <a:buChar char="❖"/>
              <a:defRPr sz="20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Рабочая группа по реструктуризации порядков и стандартов  предоставления социальных услуг в Ленинградской области</a:t>
            </a:r>
            <a:endParaRPr>
              <a:latin typeface="+mj-lt"/>
              <a:ea typeface="+mj-ea"/>
              <a:cs typeface="+mj-cs"/>
              <a:sym typeface="Helvetica"/>
            </a:endParaRPr>
          </a:p>
          <a:p>
            <a:pPr marL="285750" indent="-285750">
              <a:buClr>
                <a:srgbClr val="2E75B6"/>
              </a:buClr>
              <a:buSzPct val="100000"/>
              <a:buChar char="❖"/>
              <a:defRPr sz="20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>
              <a:latin typeface="+mj-lt"/>
              <a:ea typeface="+mj-ea"/>
              <a:cs typeface="+mj-cs"/>
              <a:sym typeface="Helvetica"/>
            </a:endParaRPr>
          </a:p>
          <a:p>
            <a:pPr marL="285750" indent="-285750">
              <a:buClr>
                <a:srgbClr val="2E75B6"/>
              </a:buClr>
              <a:buSzPct val="100000"/>
              <a:buChar char="❖"/>
              <a:defRPr sz="20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План мероприятий «Дорожная карта» по реструктуризации порядков и стандартов предоставления социальных услуг  в Ленинградской области</a:t>
            </a:r>
          </a:p>
        </p:txBody>
      </p:sp>
      <p:sp>
        <p:nvSpPr>
          <p:cNvPr id="239" name="Прямоугольник 6"/>
          <p:cNvSpPr txBox="1"/>
          <p:nvPr/>
        </p:nvSpPr>
        <p:spPr>
          <a:xfrm>
            <a:off x="297237" y="195486"/>
            <a:ext cx="8549522" cy="11071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Реинжиниринг</a:t>
            </a:r>
            <a:r>
              <a:rPr dirty="0"/>
              <a:t> </a:t>
            </a:r>
            <a:r>
              <a:rPr dirty="0" err="1"/>
              <a:t>системы</a:t>
            </a:r>
            <a:r>
              <a:rPr dirty="0"/>
              <a:t> социального обслуживания - </a:t>
            </a:r>
            <a:r>
              <a:rPr dirty="0" err="1"/>
              <a:t>оптимизация</a:t>
            </a:r>
            <a:r>
              <a:rPr dirty="0"/>
              <a:t> </a:t>
            </a:r>
            <a:r>
              <a:rPr dirty="0" err="1"/>
              <a:t>структуры</a:t>
            </a:r>
            <a:r>
              <a:rPr dirty="0"/>
              <a:t> </a:t>
            </a:r>
            <a:r>
              <a:rPr dirty="0" err="1"/>
              <a:t>порядков</a:t>
            </a:r>
            <a:r>
              <a:rPr dirty="0"/>
              <a:t> и </a:t>
            </a:r>
            <a:r>
              <a:rPr dirty="0" err="1"/>
              <a:t>стандартов</a:t>
            </a:r>
            <a:r>
              <a:rPr dirty="0"/>
              <a:t> </a:t>
            </a:r>
            <a:r>
              <a:rPr dirty="0" err="1"/>
              <a:t>предоставления</a:t>
            </a:r>
            <a:r>
              <a:rPr dirty="0"/>
              <a:t> </a:t>
            </a:r>
            <a:r>
              <a:rPr dirty="0" err="1"/>
              <a:t>социальных</a:t>
            </a:r>
            <a:r>
              <a:rPr dirty="0"/>
              <a:t> </a:t>
            </a:r>
            <a:r>
              <a:rPr dirty="0" err="1"/>
              <a:t>услуг</a:t>
            </a:r>
            <a:r>
              <a:rPr sz="1800" b="0" dirty="0">
                <a:latin typeface="+mj-lt"/>
                <a:ea typeface="+mj-ea"/>
                <a:cs typeface="+mj-cs"/>
                <a:sym typeface="Helvetica"/>
              </a:rPr>
              <a:t> </a:t>
            </a:r>
          </a:p>
        </p:txBody>
      </p:sp>
      <p:grpSp>
        <p:nvGrpSpPr>
          <p:cNvPr id="242" name="Скругленный прямоугольник 8"/>
          <p:cNvGrpSpPr/>
          <p:nvPr/>
        </p:nvGrpSpPr>
        <p:grpSpPr>
          <a:xfrm>
            <a:off x="1691680" y="3506797"/>
            <a:ext cx="5616624" cy="1464227"/>
            <a:chOff x="0" y="0"/>
            <a:chExt cx="5616623" cy="1464226"/>
          </a:xfrm>
        </p:grpSpPr>
        <p:sp>
          <p:nvSpPr>
            <p:cNvPr id="240" name="Сквиркл"/>
            <p:cNvSpPr/>
            <p:nvPr/>
          </p:nvSpPr>
          <p:spPr>
            <a:xfrm>
              <a:off x="0" y="0"/>
              <a:ext cx="5616624" cy="1464227"/>
            </a:xfrm>
            <a:prstGeom prst="roundRect">
              <a:avLst>
                <a:gd name="adj" fmla="val 16667"/>
              </a:avLst>
            </a:prstGeom>
            <a:solidFill>
              <a:srgbClr val="FFE699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20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241" name="перечень социальных услуг…"/>
            <p:cNvSpPr txBox="1"/>
            <p:nvPr/>
          </p:nvSpPr>
          <p:spPr>
            <a:xfrm>
              <a:off x="71477" y="107590"/>
              <a:ext cx="5473670" cy="12490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marL="285750" indent="-285750">
                <a:buClr>
                  <a:srgbClr val="2E75B6"/>
                </a:buClr>
                <a:buSzPct val="100000"/>
                <a:buChar char="❖"/>
                <a:defRPr sz="20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 dirty="0" err="1"/>
                <a:t>перечень</a:t>
              </a:r>
              <a:r>
                <a:rPr dirty="0"/>
                <a:t> </a:t>
              </a:r>
              <a:r>
                <a:rPr dirty="0" err="1"/>
                <a:t>социальных</a:t>
              </a:r>
              <a:r>
                <a:rPr dirty="0"/>
                <a:t> </a:t>
              </a:r>
              <a:r>
                <a:rPr dirty="0" err="1"/>
                <a:t>услуг</a:t>
              </a:r>
              <a:endParaRPr dirty="0">
                <a:latin typeface="+mj-lt"/>
                <a:ea typeface="+mj-ea"/>
                <a:cs typeface="+mj-cs"/>
                <a:sym typeface="Helvetica"/>
              </a:endParaRPr>
            </a:p>
            <a:p>
              <a:pPr marL="285750" indent="-285750">
                <a:buClr>
                  <a:srgbClr val="2E75B6"/>
                </a:buClr>
                <a:buSzPct val="100000"/>
                <a:buChar char="❖"/>
                <a:defRPr sz="20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 dirty="0" err="1"/>
                <a:t>порядки</a:t>
              </a:r>
              <a:r>
                <a:rPr dirty="0"/>
                <a:t> </a:t>
              </a:r>
              <a:r>
                <a:rPr dirty="0" err="1"/>
                <a:t>предоставления</a:t>
              </a:r>
              <a:r>
                <a:rPr dirty="0"/>
                <a:t> </a:t>
              </a:r>
              <a:r>
                <a:rPr dirty="0" err="1"/>
                <a:t>социальных</a:t>
              </a:r>
              <a:r>
                <a:rPr dirty="0"/>
                <a:t> </a:t>
              </a:r>
              <a:r>
                <a:rPr dirty="0" err="1"/>
                <a:t>услуг</a:t>
              </a:r>
              <a:endParaRPr dirty="0">
                <a:latin typeface="+mj-lt"/>
                <a:ea typeface="+mj-ea"/>
                <a:cs typeface="+mj-cs"/>
                <a:sym typeface="Helvetica"/>
              </a:endParaRPr>
            </a:p>
            <a:p>
              <a:pPr marL="285750" indent="-285750">
                <a:buClr>
                  <a:srgbClr val="2E75B6"/>
                </a:buClr>
                <a:buSzPct val="100000"/>
                <a:buChar char="❖"/>
                <a:defRPr sz="20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 dirty="0" err="1"/>
                <a:t>стандарты</a:t>
              </a:r>
              <a:r>
                <a:rPr dirty="0"/>
                <a:t> </a:t>
              </a:r>
              <a:r>
                <a:rPr dirty="0" err="1"/>
                <a:t>социальных</a:t>
              </a:r>
              <a:r>
                <a:rPr dirty="0"/>
                <a:t> </a:t>
              </a:r>
              <a:r>
                <a:rPr dirty="0" err="1"/>
                <a:t>услуг</a:t>
              </a:r>
              <a:endParaRPr dirty="0">
                <a:latin typeface="+mj-lt"/>
                <a:ea typeface="+mj-ea"/>
                <a:cs typeface="+mj-cs"/>
                <a:sym typeface="Helvetica"/>
              </a:endParaRPr>
            </a:p>
            <a:p>
              <a:pPr marL="285750" indent="-285750">
                <a:buClr>
                  <a:srgbClr val="2E75B6"/>
                </a:buClr>
                <a:buSzPct val="100000"/>
                <a:buChar char="❖"/>
                <a:defRPr sz="20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 dirty="0" err="1"/>
                <a:t>порядок</a:t>
              </a:r>
              <a:r>
                <a:rPr dirty="0"/>
                <a:t> </a:t>
              </a:r>
              <a:r>
                <a:rPr dirty="0" err="1"/>
                <a:t>признания</a:t>
              </a:r>
              <a:r>
                <a:rPr dirty="0"/>
                <a:t> </a:t>
              </a:r>
              <a:r>
                <a:rPr dirty="0" err="1"/>
                <a:t>нуждаемости</a:t>
              </a:r>
              <a:endParaRPr dirty="0"/>
            </a:p>
          </p:txBody>
        </p:sp>
      </p:grp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" name="Picture 1" descr="Picture 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-27891"/>
            <a:ext cx="9144000" cy="5143501"/>
          </a:xfrm>
          <a:prstGeom prst="rect">
            <a:avLst/>
          </a:prstGeom>
          <a:ln w="12700">
            <a:miter lim="400000"/>
          </a:ln>
        </p:spPr>
      </p:pic>
      <p:sp>
        <p:nvSpPr>
          <p:cNvPr id="245" name="Номер слайда 3"/>
          <p:cNvSpPr txBox="1">
            <a:spLocks noGrp="1"/>
          </p:cNvSpPr>
          <p:nvPr>
            <p:ph type="sldNum" sz="quarter" idx="2"/>
          </p:nvPr>
        </p:nvSpPr>
        <p:spPr>
          <a:xfrm>
            <a:off x="8559320" y="4768684"/>
            <a:ext cx="281937" cy="287084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>
              <a:defRPr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13</a:t>
            </a:fld>
            <a:endParaRPr/>
          </a:p>
        </p:txBody>
      </p:sp>
      <p:sp>
        <p:nvSpPr>
          <p:cNvPr id="5" name="Прямоугольник 6"/>
          <p:cNvSpPr txBox="1"/>
          <p:nvPr/>
        </p:nvSpPr>
        <p:spPr>
          <a:xfrm>
            <a:off x="297237" y="195486"/>
            <a:ext cx="8549522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  <a:sym typeface="Helvetica"/>
            </a:endParaRPr>
          </a:p>
        </p:txBody>
      </p:sp>
      <p:sp>
        <p:nvSpPr>
          <p:cNvPr id="8" name="Сквиркл"/>
          <p:cNvSpPr/>
          <p:nvPr/>
        </p:nvSpPr>
        <p:spPr>
          <a:xfrm>
            <a:off x="328844" y="1719642"/>
            <a:ext cx="8428553" cy="1296143"/>
          </a:xfrm>
          <a:prstGeom prst="roundRect">
            <a:avLst>
              <a:gd name="adj" fmla="val 16667"/>
            </a:avLst>
          </a:prstGeom>
          <a:solidFill>
            <a:srgbClr val="FFE699"/>
          </a:solidFill>
          <a:ln w="12700" cap="flat">
            <a:noFill/>
            <a:miter lim="400000"/>
          </a:ln>
          <a:effectLst/>
        </p:spPr>
        <p:txBody>
          <a:bodyPr wrap="square" lIns="45718" tIns="45718" rIns="45718" bIns="45718" numCol="1" anchor="ctr">
            <a:noAutofit/>
          </a:bodyPr>
          <a:lstStyle/>
          <a:p>
            <a:pPr marL="285750" indent="-285750">
              <a:buClr>
                <a:srgbClr val="2E75B6"/>
              </a:buClr>
              <a:buSzPct val="100000"/>
              <a:buFontTx/>
              <a:buChar char="❖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доступность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  <a:sym typeface="Helvetica"/>
            </a:endParaRPr>
          </a:p>
          <a:p>
            <a:pPr marL="285750" lvl="0" indent="-285750">
              <a:buClr>
                <a:srgbClr val="2E75B6"/>
              </a:buClr>
              <a:buSzPct val="100000"/>
              <a:buChar char="❖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гибкость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подходов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  <a:sym typeface="Helvetica"/>
            </a:endParaRPr>
          </a:p>
          <a:p>
            <a:pPr marL="285750" lvl="0" indent="-285750">
              <a:buClr>
                <a:srgbClr val="2E75B6"/>
              </a:buClr>
              <a:buSzPct val="100000"/>
              <a:buChar char="❖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прозрачность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механизма взаимодействия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  <a:sym typeface="Helvetica"/>
            </a:endParaRPr>
          </a:p>
          <a:p>
            <a:pPr marL="285750" lvl="0" indent="-285750">
              <a:buClr>
                <a:srgbClr val="2E75B6"/>
              </a:buClr>
              <a:buSzPct val="100000"/>
              <a:buChar char="❖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информатизация</a:t>
            </a:r>
            <a:endParaRPr sz="1600" dirty="0"/>
          </a:p>
        </p:txBody>
      </p:sp>
      <p:sp>
        <p:nvSpPr>
          <p:cNvPr id="10" name="Прямоугольник 6"/>
          <p:cNvSpPr txBox="1"/>
          <p:nvPr/>
        </p:nvSpPr>
        <p:spPr>
          <a:xfrm>
            <a:off x="297237" y="195486"/>
            <a:ext cx="8549522" cy="1508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совершенствование системы социального обслуживания, построение единой, целостной, структурированной, взаимосогласованной и понятной базы нормативно-правовых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актов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  <a:sym typeface="Helvetica"/>
            </a:endParaRPr>
          </a:p>
        </p:txBody>
      </p:sp>
      <p:sp>
        <p:nvSpPr>
          <p:cNvPr id="12" name="Сквиркл"/>
          <p:cNvSpPr/>
          <p:nvPr/>
        </p:nvSpPr>
        <p:spPr>
          <a:xfrm>
            <a:off x="297237" y="3147814"/>
            <a:ext cx="8428553" cy="1872208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>
            <a:noFill/>
            <a:miter lim="400000"/>
          </a:ln>
          <a:effectLst/>
        </p:spPr>
        <p:txBody>
          <a:bodyPr wrap="square" lIns="45718" tIns="45718" rIns="45718" bIns="45718" numCol="1" anchor="ctr">
            <a:noAutofit/>
          </a:bodyPr>
          <a:lstStyle/>
          <a:p>
            <a:pPr>
              <a:defRPr sz="24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Результат:</a:t>
            </a:r>
          </a:p>
          <a:p>
            <a:pPr>
              <a:defRPr sz="24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для получателей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 - </a:t>
            </a:r>
            <a:r>
              <a:rPr lang="ru-RU" sz="20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Helvetica"/>
              </a:rPr>
              <a:t>повышение качества и доступности социальных услуг</a:t>
            </a:r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для поставщиков - возможности развития, гарантированная поддержка государства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16023"/>
            <a:ext cx="9251505" cy="5203970"/>
          </a:xfrm>
          <a:prstGeom prst="rect">
            <a:avLst/>
          </a:prstGeom>
          <a:ln w="12700">
            <a:miter lim="400000"/>
          </a:ln>
        </p:spPr>
      </p:pic>
      <p:sp>
        <p:nvSpPr>
          <p:cNvPr id="249" name="Номер слайда 3"/>
          <p:cNvSpPr txBox="1">
            <a:spLocks noGrp="1"/>
          </p:cNvSpPr>
          <p:nvPr>
            <p:ph type="sldNum" sz="quarter" idx="2"/>
          </p:nvPr>
        </p:nvSpPr>
        <p:spPr>
          <a:xfrm>
            <a:off x="8233408" y="4760641"/>
            <a:ext cx="281937" cy="287084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>
              <a:defRPr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14</a:t>
            </a:fld>
            <a:endParaRPr/>
          </a:p>
        </p:txBody>
      </p:sp>
      <p:sp>
        <p:nvSpPr>
          <p:cNvPr id="250" name="Объект 1"/>
          <p:cNvSpPr txBox="1"/>
          <p:nvPr/>
        </p:nvSpPr>
        <p:spPr>
          <a:xfrm>
            <a:off x="395536" y="1419620"/>
            <a:ext cx="7416823" cy="1440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>
            <a:lvl1pPr algn="ctr" defTabSz="914400">
              <a:lnSpc>
                <a:spcPct val="90000"/>
              </a:lnSpc>
              <a:spcBef>
                <a:spcPts val="1000"/>
              </a:spcBef>
              <a:defRPr sz="48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 err="1"/>
              <a:t>Благодарю</a:t>
            </a:r>
            <a:r>
              <a:rPr dirty="0"/>
              <a:t> </a:t>
            </a:r>
            <a:r>
              <a:rPr dirty="0" err="1"/>
              <a:t>за</a:t>
            </a:r>
            <a:r>
              <a:rPr dirty="0"/>
              <a:t> </a:t>
            </a:r>
            <a:r>
              <a:rPr dirty="0" err="1"/>
              <a:t>внимание</a:t>
            </a:r>
            <a:r>
              <a:rPr dirty="0"/>
              <a:t>!</a:t>
            </a:r>
          </a:p>
        </p:txBody>
      </p:sp>
      <p:pic>
        <p:nvPicPr>
          <p:cNvPr id="251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986748" y="0"/>
            <a:ext cx="1264757" cy="48708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"/>
            <a:ext cx="9144000" cy="514350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02" name="Схема 4"/>
          <p:cNvGrpSpPr/>
          <p:nvPr/>
        </p:nvGrpSpPr>
        <p:grpSpPr>
          <a:xfrm>
            <a:off x="231657" y="971503"/>
            <a:ext cx="8664661" cy="3106877"/>
            <a:chOff x="0" y="0"/>
            <a:chExt cx="8664660" cy="3106876"/>
          </a:xfrm>
        </p:grpSpPr>
        <p:grpSp>
          <p:nvGrpSpPr>
            <p:cNvPr id="98" name="Группа"/>
            <p:cNvGrpSpPr/>
            <p:nvPr/>
          </p:nvGrpSpPr>
          <p:grpSpPr>
            <a:xfrm>
              <a:off x="0" y="0"/>
              <a:ext cx="3117938" cy="3106877"/>
              <a:chOff x="0" y="0"/>
              <a:chExt cx="3117937" cy="3106876"/>
            </a:xfrm>
          </p:grpSpPr>
          <p:sp>
            <p:nvSpPr>
              <p:cNvPr id="96" name="Фигура"/>
              <p:cNvSpPr/>
              <p:nvPr/>
            </p:nvSpPr>
            <p:spPr>
              <a:xfrm rot="16200000">
                <a:off x="5530" y="-5531"/>
                <a:ext cx="3106877" cy="31179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4067"/>
                    </a:moveTo>
                    <a:lnTo>
                      <a:pt x="5400" y="14067"/>
                    </a:lnTo>
                    <a:lnTo>
                      <a:pt x="5400" y="0"/>
                    </a:lnTo>
                    <a:lnTo>
                      <a:pt x="16200" y="0"/>
                    </a:lnTo>
                    <a:lnTo>
                      <a:pt x="16200" y="14067"/>
                    </a:lnTo>
                    <a:lnTo>
                      <a:pt x="21600" y="14067"/>
                    </a:lnTo>
                    <a:lnTo>
                      <a:pt x="10800" y="21600"/>
                    </a:lnTo>
                    <a:close/>
                  </a:path>
                </a:pathLst>
              </a:custGeom>
              <a:solidFill>
                <a:srgbClr val="FFD966"/>
              </a:solidFill>
              <a:ln w="381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711200">
                  <a:lnSpc>
                    <a:spcPct val="90000"/>
                  </a:lnSpc>
                  <a:spcBef>
                    <a:spcPts val="700"/>
                  </a:spcBef>
                  <a:defRPr sz="1600" b="1"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endParaRPr/>
              </a:p>
            </p:txBody>
          </p:sp>
          <p:sp>
            <p:nvSpPr>
              <p:cNvPr id="97" name="Негосударственные организации…"/>
              <p:cNvSpPr txBox="1"/>
              <p:nvPr/>
            </p:nvSpPr>
            <p:spPr>
              <a:xfrm>
                <a:off x="0" y="873783"/>
                <a:ext cx="2574235" cy="135930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13792" tIns="113792" rIns="113792" bIns="113792" numCol="1" anchor="ctr">
                <a:spAutoFit/>
              </a:bodyPr>
              <a:lstStyle/>
              <a:p>
                <a:pPr algn="ctr" defTabSz="711200">
                  <a:lnSpc>
                    <a:spcPct val="90000"/>
                  </a:lnSpc>
                  <a:spcBef>
                    <a:spcPts val="600"/>
                  </a:spcBef>
                  <a:defRPr sz="1600" b="1" u="sng"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Негосударственные организации</a:t>
                </a:r>
                <a:endParaRPr>
                  <a:solidFill>
                    <a:srgbClr val="FFFFFF"/>
                  </a:solidFill>
                </a:endParaRPr>
              </a:p>
              <a:p>
                <a:pPr algn="ctr" defTabSz="711200">
                  <a:lnSpc>
                    <a:spcPct val="90000"/>
                  </a:lnSpc>
                  <a:spcBef>
                    <a:spcPts val="600"/>
                  </a:spcBef>
                  <a:defRPr sz="1600" b="1"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повышение качества и доступности социальных услуг </a:t>
                </a:r>
              </a:p>
            </p:txBody>
          </p:sp>
        </p:grpSp>
        <p:grpSp>
          <p:nvGrpSpPr>
            <p:cNvPr id="101" name="Группа"/>
            <p:cNvGrpSpPr/>
            <p:nvPr/>
          </p:nvGrpSpPr>
          <p:grpSpPr>
            <a:xfrm>
              <a:off x="5546722" y="-1"/>
              <a:ext cx="3117939" cy="3106878"/>
              <a:chOff x="0" y="0"/>
              <a:chExt cx="3117937" cy="3106876"/>
            </a:xfrm>
          </p:grpSpPr>
          <p:sp>
            <p:nvSpPr>
              <p:cNvPr id="99" name="Фигура"/>
              <p:cNvSpPr/>
              <p:nvPr/>
            </p:nvSpPr>
            <p:spPr>
              <a:xfrm rot="5400000">
                <a:off x="5530" y="-5531"/>
                <a:ext cx="3106877" cy="31179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4067"/>
                    </a:moveTo>
                    <a:lnTo>
                      <a:pt x="5400" y="14067"/>
                    </a:lnTo>
                    <a:lnTo>
                      <a:pt x="5400" y="0"/>
                    </a:lnTo>
                    <a:lnTo>
                      <a:pt x="16200" y="0"/>
                    </a:lnTo>
                    <a:lnTo>
                      <a:pt x="16200" y="14067"/>
                    </a:lnTo>
                    <a:lnTo>
                      <a:pt x="21600" y="14067"/>
                    </a:lnTo>
                    <a:lnTo>
                      <a:pt x="10800" y="21600"/>
                    </a:lnTo>
                    <a:close/>
                  </a:path>
                </a:pathLst>
              </a:custGeom>
              <a:solidFill>
                <a:srgbClr val="FFD966"/>
              </a:solidFill>
              <a:ln w="381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 defTabSz="711200">
                  <a:lnSpc>
                    <a:spcPct val="90000"/>
                  </a:lnSpc>
                  <a:spcBef>
                    <a:spcPts val="700"/>
                  </a:spcBef>
                  <a:defRPr sz="1600" b="1"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endParaRPr/>
              </a:p>
            </p:txBody>
          </p:sp>
          <p:sp>
            <p:nvSpPr>
              <p:cNvPr id="100" name="Государство…"/>
              <p:cNvSpPr txBox="1"/>
              <p:nvPr/>
            </p:nvSpPr>
            <p:spPr>
              <a:xfrm>
                <a:off x="543703" y="977085"/>
                <a:ext cx="2574235" cy="115270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13792" tIns="113792" rIns="113792" bIns="113792" numCol="1" anchor="ctr">
                <a:spAutoFit/>
              </a:bodyPr>
              <a:lstStyle/>
              <a:p>
                <a:pPr algn="ctr" defTabSz="711200">
                  <a:lnSpc>
                    <a:spcPct val="90000"/>
                  </a:lnSpc>
                  <a:spcBef>
                    <a:spcPts val="600"/>
                  </a:spcBef>
                  <a:defRPr sz="1600" b="1" u="sng"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Государство</a:t>
                </a:r>
                <a:endParaRPr>
                  <a:solidFill>
                    <a:srgbClr val="FFFFFF"/>
                  </a:solidFill>
                </a:endParaRPr>
              </a:p>
              <a:p>
                <a:pPr algn="ctr" defTabSz="711200">
                  <a:lnSpc>
                    <a:spcPct val="90000"/>
                  </a:lnSpc>
                  <a:spcBef>
                    <a:spcPts val="600"/>
                  </a:spcBef>
                  <a:defRPr sz="1600" b="1"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финансирование предоставленных социальных услуг</a:t>
                </a:r>
              </a:p>
            </p:txBody>
          </p:sp>
        </p:grpSp>
      </p:grpSp>
      <p:sp>
        <p:nvSpPr>
          <p:cNvPr id="103" name="Номер слайда 3"/>
          <p:cNvSpPr txBox="1">
            <a:spLocks noGrp="1"/>
          </p:cNvSpPr>
          <p:nvPr>
            <p:ph type="sldNum" sz="quarter" idx="2"/>
          </p:nvPr>
        </p:nvSpPr>
        <p:spPr>
          <a:xfrm>
            <a:off x="8322315" y="4760645"/>
            <a:ext cx="193037" cy="287084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>
              <a:defRPr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104" name="TextBox 1"/>
          <p:cNvSpPr txBox="1"/>
          <p:nvPr/>
        </p:nvSpPr>
        <p:spPr>
          <a:xfrm>
            <a:off x="251519" y="123478"/>
            <a:ext cx="8640962" cy="764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 b="1">
                <a:solidFill>
                  <a:srgbClr val="203864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 err="1"/>
              <a:t>Взаимодействие</a:t>
            </a:r>
            <a:r>
              <a:rPr dirty="0"/>
              <a:t> </a:t>
            </a:r>
            <a:r>
              <a:rPr dirty="0" err="1"/>
              <a:t>государства</a:t>
            </a:r>
            <a:r>
              <a:rPr dirty="0"/>
              <a:t> и </a:t>
            </a:r>
            <a:r>
              <a:rPr dirty="0" err="1"/>
              <a:t>бизнеса</a:t>
            </a:r>
            <a:r>
              <a:rPr dirty="0"/>
              <a:t> в </a:t>
            </a:r>
            <a:r>
              <a:rPr dirty="0" err="1"/>
              <a:t>сфере</a:t>
            </a:r>
            <a:r>
              <a:rPr dirty="0"/>
              <a:t> социального обслуживания</a:t>
            </a:r>
          </a:p>
        </p:txBody>
      </p:sp>
      <p:pic>
        <p:nvPicPr>
          <p:cNvPr id="105" name="Рисунок 10" descr="Рисунок 10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635895" y="1687757"/>
            <a:ext cx="1872210" cy="1767991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Прямоугольник 2"/>
          <p:cNvSpPr txBox="1"/>
          <p:nvPr/>
        </p:nvSpPr>
        <p:spPr>
          <a:xfrm>
            <a:off x="945311" y="4083918"/>
            <a:ext cx="7253377" cy="881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постановление Правительства Ленинградской области </a:t>
            </a:r>
          </a:p>
          <a:p>
            <a:pPr algn="ctr"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от 09.12.2014 № 578 «Об утверждении Порядка выплаты поставщику или поставщикам социальных услуг компенсации …»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4356" y="-15703"/>
            <a:ext cx="9144001" cy="5145089"/>
          </a:xfrm>
          <a:prstGeom prst="rect">
            <a:avLst/>
          </a:prstGeom>
          <a:ln w="12700">
            <a:miter lim="400000"/>
          </a:ln>
        </p:spPr>
      </p:pic>
      <p:sp>
        <p:nvSpPr>
          <p:cNvPr id="109" name="Номер слайда 3"/>
          <p:cNvSpPr txBox="1">
            <a:spLocks noGrp="1"/>
          </p:cNvSpPr>
          <p:nvPr>
            <p:ph type="sldNum" sz="quarter" idx="2"/>
          </p:nvPr>
        </p:nvSpPr>
        <p:spPr>
          <a:xfrm>
            <a:off x="8648220" y="4768684"/>
            <a:ext cx="193037" cy="287084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>
              <a:defRPr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110" name="TextBox 3"/>
          <p:cNvSpPr txBox="1"/>
          <p:nvPr/>
        </p:nvSpPr>
        <p:spPr>
          <a:xfrm>
            <a:off x="251519" y="267494"/>
            <a:ext cx="4032450" cy="7686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Рост объема компенсации, выплачиваемой негосударственным поставщикам социальных услуг, млн. руб.</a:t>
            </a:r>
          </a:p>
        </p:txBody>
      </p:sp>
      <p:graphicFrame>
        <p:nvGraphicFramePr>
          <p:cNvPr id="111" name="Диаграмма 9"/>
          <p:cNvGraphicFramePr/>
          <p:nvPr/>
        </p:nvGraphicFramePr>
        <p:xfrm>
          <a:off x="675492" y="1460037"/>
          <a:ext cx="3183773" cy="3265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28" name="Схема 5"/>
          <p:cNvGrpSpPr/>
          <p:nvPr/>
        </p:nvGrpSpPr>
        <p:grpSpPr>
          <a:xfrm>
            <a:off x="4724172" y="1623864"/>
            <a:ext cx="3684021" cy="2965584"/>
            <a:chOff x="0" y="0"/>
            <a:chExt cx="3684019" cy="2965582"/>
          </a:xfrm>
        </p:grpSpPr>
        <p:grpSp>
          <p:nvGrpSpPr>
            <p:cNvPr id="114" name="Группа"/>
            <p:cNvGrpSpPr/>
            <p:nvPr/>
          </p:nvGrpSpPr>
          <p:grpSpPr>
            <a:xfrm>
              <a:off x="301215" y="-1"/>
              <a:ext cx="3382805" cy="602434"/>
              <a:chOff x="0" y="0"/>
              <a:chExt cx="3382803" cy="602432"/>
            </a:xfrm>
          </p:grpSpPr>
          <p:sp>
            <p:nvSpPr>
              <p:cNvPr id="112" name="Фигура"/>
              <p:cNvSpPr/>
              <p:nvPr/>
            </p:nvSpPr>
            <p:spPr>
              <a:xfrm rot="10800000">
                <a:off x="0" y="0"/>
                <a:ext cx="3382805" cy="6024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19677" y="0"/>
                    </a:lnTo>
                    <a:lnTo>
                      <a:pt x="21600" y="10800"/>
                    </a:lnTo>
                    <a:lnTo>
                      <a:pt x="19677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4">
                  <a:alpha val="90000"/>
                </a:schemeClr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800100">
                  <a:lnSpc>
                    <a:spcPct val="90000"/>
                  </a:lnSpc>
                  <a:spcBef>
                    <a:spcPts val="700"/>
                  </a:spcBef>
                  <a:defRPr b="1"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endParaRPr/>
              </a:p>
            </p:txBody>
          </p:sp>
          <p:sp>
            <p:nvSpPr>
              <p:cNvPr id="113" name="На дому"/>
              <p:cNvSpPr txBox="1"/>
              <p:nvPr/>
            </p:nvSpPr>
            <p:spPr>
              <a:xfrm>
                <a:off x="347684" y="104141"/>
                <a:ext cx="2975684" cy="39415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68580" tIns="68580" rIns="68580" bIns="68580" numCol="1" anchor="ctr">
                <a:spAutoFit/>
              </a:bodyPr>
              <a:lstStyle>
                <a:lvl1pPr defTabSz="800100">
                  <a:lnSpc>
                    <a:spcPct val="90000"/>
                  </a:lnSpc>
                  <a:spcBef>
                    <a:spcPts val="700"/>
                  </a:spcBef>
                  <a:defRPr b="1"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</a:lstStyle>
              <a:p>
                <a:r>
                  <a:t>На дому</a:t>
                </a:r>
              </a:p>
            </p:txBody>
          </p:sp>
        </p:grpSp>
        <p:sp>
          <p:nvSpPr>
            <p:cNvPr id="115" name="Кружок"/>
            <p:cNvSpPr/>
            <p:nvPr/>
          </p:nvSpPr>
          <p:spPr>
            <a:xfrm>
              <a:off x="0" y="0"/>
              <a:ext cx="602432" cy="602432"/>
            </a:xfrm>
            <a:prstGeom prst="ellipse">
              <a:avLst/>
            </a:prstGeom>
            <a:solidFill>
              <a:srgbClr val="FFD966">
                <a:alpha val="90000"/>
              </a:srgbClr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grpSp>
          <p:nvGrpSpPr>
            <p:cNvPr id="118" name="Группа"/>
            <p:cNvGrpSpPr/>
            <p:nvPr/>
          </p:nvGrpSpPr>
          <p:grpSpPr>
            <a:xfrm>
              <a:off x="301215" y="782263"/>
              <a:ext cx="3382805" cy="602434"/>
              <a:chOff x="0" y="0"/>
              <a:chExt cx="3382803" cy="602432"/>
            </a:xfrm>
          </p:grpSpPr>
          <p:sp>
            <p:nvSpPr>
              <p:cNvPr id="116" name="Фигура"/>
              <p:cNvSpPr/>
              <p:nvPr/>
            </p:nvSpPr>
            <p:spPr>
              <a:xfrm rot="10800000">
                <a:off x="0" y="0"/>
                <a:ext cx="3382805" cy="6024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19677" y="0"/>
                    </a:lnTo>
                    <a:lnTo>
                      <a:pt x="21600" y="10800"/>
                    </a:lnTo>
                    <a:lnTo>
                      <a:pt x="19677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4">
                  <a:alpha val="76667"/>
                </a:schemeClr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800100">
                  <a:lnSpc>
                    <a:spcPct val="90000"/>
                  </a:lnSpc>
                  <a:spcBef>
                    <a:spcPts val="700"/>
                  </a:spcBef>
                  <a:defRPr b="1"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endParaRPr/>
              </a:p>
            </p:txBody>
          </p:sp>
          <p:sp>
            <p:nvSpPr>
              <p:cNvPr id="117" name="Полустационар"/>
              <p:cNvSpPr txBox="1"/>
              <p:nvPr/>
            </p:nvSpPr>
            <p:spPr>
              <a:xfrm>
                <a:off x="347684" y="104141"/>
                <a:ext cx="2975684" cy="39415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68580" tIns="68580" rIns="68580" bIns="68580" numCol="1" anchor="ctr">
                <a:spAutoFit/>
              </a:bodyPr>
              <a:lstStyle>
                <a:lvl1pPr defTabSz="800100">
                  <a:lnSpc>
                    <a:spcPct val="90000"/>
                  </a:lnSpc>
                  <a:spcBef>
                    <a:spcPts val="700"/>
                  </a:spcBef>
                  <a:defRPr b="1"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</a:lstStyle>
              <a:p>
                <a:r>
                  <a:t>Полустационар</a:t>
                </a:r>
              </a:p>
            </p:txBody>
          </p:sp>
        </p:grpSp>
        <p:sp>
          <p:nvSpPr>
            <p:cNvPr id="119" name="Кружок"/>
            <p:cNvSpPr/>
            <p:nvPr/>
          </p:nvSpPr>
          <p:spPr>
            <a:xfrm>
              <a:off x="0" y="782264"/>
              <a:ext cx="602432" cy="602432"/>
            </a:xfrm>
            <a:prstGeom prst="ellipse">
              <a:avLst/>
            </a:prstGeom>
            <a:solidFill>
              <a:srgbClr val="FFD966">
                <a:alpha val="76667"/>
              </a:srgbClr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grpSp>
          <p:nvGrpSpPr>
            <p:cNvPr id="122" name="Группа"/>
            <p:cNvGrpSpPr/>
            <p:nvPr/>
          </p:nvGrpSpPr>
          <p:grpSpPr>
            <a:xfrm>
              <a:off x="301215" y="1548167"/>
              <a:ext cx="3382805" cy="635152"/>
              <a:chOff x="0" y="0"/>
              <a:chExt cx="3382803" cy="635150"/>
            </a:xfrm>
          </p:grpSpPr>
          <p:sp>
            <p:nvSpPr>
              <p:cNvPr id="120" name="Фигура"/>
              <p:cNvSpPr/>
              <p:nvPr/>
            </p:nvSpPr>
            <p:spPr>
              <a:xfrm rot="10800000">
                <a:off x="0" y="16359"/>
                <a:ext cx="3382805" cy="6024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19677" y="0"/>
                    </a:lnTo>
                    <a:lnTo>
                      <a:pt x="21600" y="10800"/>
                    </a:lnTo>
                    <a:lnTo>
                      <a:pt x="19677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4">
                  <a:alpha val="63333"/>
                </a:schemeClr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800100">
                  <a:lnSpc>
                    <a:spcPct val="90000"/>
                  </a:lnSpc>
                  <a:spcBef>
                    <a:spcPts val="700"/>
                  </a:spcBef>
                  <a:defRPr b="1"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endParaRPr/>
              </a:p>
            </p:txBody>
          </p:sp>
          <p:sp>
            <p:nvSpPr>
              <p:cNvPr id="121" name="Стационар с временным проживанием"/>
              <p:cNvSpPr txBox="1"/>
              <p:nvPr/>
            </p:nvSpPr>
            <p:spPr>
              <a:xfrm>
                <a:off x="347684" y="0"/>
                <a:ext cx="2975684" cy="63515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68580" tIns="68580" rIns="68580" bIns="68580" numCol="1" anchor="ctr">
                <a:spAutoFit/>
              </a:bodyPr>
              <a:lstStyle>
                <a:lvl1pPr defTabSz="800100">
                  <a:lnSpc>
                    <a:spcPct val="90000"/>
                  </a:lnSpc>
                  <a:spcBef>
                    <a:spcPts val="700"/>
                  </a:spcBef>
                  <a:defRPr b="1"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</a:lstStyle>
              <a:p>
                <a:r>
                  <a:t>Стационар с временным проживанием </a:t>
                </a:r>
              </a:p>
            </p:txBody>
          </p:sp>
        </p:grpSp>
        <p:sp>
          <p:nvSpPr>
            <p:cNvPr id="123" name="Кружок"/>
            <p:cNvSpPr/>
            <p:nvPr/>
          </p:nvSpPr>
          <p:spPr>
            <a:xfrm>
              <a:off x="0" y="1564527"/>
              <a:ext cx="602432" cy="602432"/>
            </a:xfrm>
            <a:prstGeom prst="ellipse">
              <a:avLst/>
            </a:prstGeom>
            <a:solidFill>
              <a:srgbClr val="FFD966">
                <a:alpha val="63333"/>
              </a:srgbClr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grpSp>
          <p:nvGrpSpPr>
            <p:cNvPr id="126" name="Группа"/>
            <p:cNvGrpSpPr/>
            <p:nvPr/>
          </p:nvGrpSpPr>
          <p:grpSpPr>
            <a:xfrm>
              <a:off x="301215" y="2330432"/>
              <a:ext cx="3382805" cy="635151"/>
              <a:chOff x="0" y="0"/>
              <a:chExt cx="3382803" cy="635150"/>
            </a:xfrm>
          </p:grpSpPr>
          <p:sp>
            <p:nvSpPr>
              <p:cNvPr id="124" name="Фигура"/>
              <p:cNvSpPr/>
              <p:nvPr/>
            </p:nvSpPr>
            <p:spPr>
              <a:xfrm rot="10800000">
                <a:off x="0" y="16359"/>
                <a:ext cx="3382805" cy="6024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19677" y="0"/>
                    </a:lnTo>
                    <a:lnTo>
                      <a:pt x="21600" y="10800"/>
                    </a:lnTo>
                    <a:lnTo>
                      <a:pt x="19677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4">
                  <a:alpha val="49999"/>
                </a:schemeClr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800100">
                  <a:lnSpc>
                    <a:spcPct val="90000"/>
                  </a:lnSpc>
                  <a:spcBef>
                    <a:spcPts val="700"/>
                  </a:spcBef>
                  <a:defRPr b="1"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endParaRPr/>
              </a:p>
            </p:txBody>
          </p:sp>
          <p:sp>
            <p:nvSpPr>
              <p:cNvPr id="125" name="Стационар с постоянным  проживанием"/>
              <p:cNvSpPr txBox="1"/>
              <p:nvPr/>
            </p:nvSpPr>
            <p:spPr>
              <a:xfrm>
                <a:off x="347684" y="0"/>
                <a:ext cx="2975684" cy="63515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68580" tIns="68580" rIns="68580" bIns="68580" numCol="1" anchor="ctr">
                <a:spAutoFit/>
              </a:bodyPr>
              <a:lstStyle>
                <a:lvl1pPr defTabSz="800100">
                  <a:lnSpc>
                    <a:spcPct val="90000"/>
                  </a:lnSpc>
                  <a:spcBef>
                    <a:spcPts val="700"/>
                  </a:spcBef>
                  <a:defRPr b="1"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</a:lstStyle>
              <a:p>
                <a:r>
                  <a:t>Стационар с постоянным  проживанием </a:t>
                </a:r>
              </a:p>
            </p:txBody>
          </p:sp>
        </p:grpSp>
        <p:sp>
          <p:nvSpPr>
            <p:cNvPr id="127" name="Кружок"/>
            <p:cNvSpPr/>
            <p:nvPr/>
          </p:nvSpPr>
          <p:spPr>
            <a:xfrm>
              <a:off x="0" y="2346791"/>
              <a:ext cx="602432" cy="602433"/>
            </a:xfrm>
            <a:prstGeom prst="ellipse">
              <a:avLst/>
            </a:prstGeom>
            <a:solidFill>
              <a:srgbClr val="FFD966">
                <a:alpha val="50000"/>
              </a:srgbClr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  <p:sp>
        <p:nvSpPr>
          <p:cNvPr id="129" name="TextBox 10"/>
          <p:cNvSpPr txBox="1"/>
          <p:nvPr/>
        </p:nvSpPr>
        <p:spPr>
          <a:xfrm>
            <a:off x="4744058" y="1768624"/>
            <a:ext cx="648073" cy="3114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 b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4 412</a:t>
            </a:r>
          </a:p>
        </p:txBody>
      </p:sp>
      <p:sp>
        <p:nvSpPr>
          <p:cNvPr id="130" name="TextBox 11"/>
          <p:cNvSpPr txBox="1"/>
          <p:nvPr/>
        </p:nvSpPr>
        <p:spPr>
          <a:xfrm>
            <a:off x="4713523" y="2551458"/>
            <a:ext cx="792089" cy="3114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 b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17 459</a:t>
            </a:r>
          </a:p>
        </p:txBody>
      </p:sp>
      <p:sp>
        <p:nvSpPr>
          <p:cNvPr id="131" name="TextBox 12"/>
          <p:cNvSpPr txBox="1"/>
          <p:nvPr/>
        </p:nvSpPr>
        <p:spPr>
          <a:xfrm>
            <a:off x="4688768" y="3296634"/>
            <a:ext cx="864097" cy="3114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 b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35 796</a:t>
            </a:r>
          </a:p>
        </p:txBody>
      </p:sp>
      <p:sp>
        <p:nvSpPr>
          <p:cNvPr id="132" name="TextBox 13"/>
          <p:cNvSpPr txBox="1"/>
          <p:nvPr/>
        </p:nvSpPr>
        <p:spPr>
          <a:xfrm>
            <a:off x="4713487" y="4074209"/>
            <a:ext cx="720081" cy="3114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 b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59 652</a:t>
            </a:r>
          </a:p>
        </p:txBody>
      </p:sp>
      <p:sp>
        <p:nvSpPr>
          <p:cNvPr id="133" name="TextBox 14"/>
          <p:cNvSpPr txBox="1"/>
          <p:nvPr/>
        </p:nvSpPr>
        <p:spPr>
          <a:xfrm>
            <a:off x="4528863" y="296864"/>
            <a:ext cx="4363939" cy="584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6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Средняя</a:t>
            </a:r>
            <a:r>
              <a:rPr dirty="0"/>
              <a:t> </a:t>
            </a:r>
            <a:r>
              <a:rPr dirty="0" err="1"/>
              <a:t>стоимость</a:t>
            </a:r>
            <a:r>
              <a:rPr dirty="0"/>
              <a:t> </a:t>
            </a:r>
            <a:r>
              <a:rPr dirty="0" err="1"/>
              <a:t>предоставления</a:t>
            </a:r>
            <a:r>
              <a:rPr dirty="0"/>
              <a:t> </a:t>
            </a:r>
          </a:p>
          <a:p>
            <a:pPr algn="ctr">
              <a:defRPr sz="16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услуг</a:t>
            </a:r>
            <a:r>
              <a:rPr dirty="0"/>
              <a:t> </a:t>
            </a:r>
            <a:r>
              <a:rPr lang="ru-RU" dirty="0" smtClean="0"/>
              <a:t>на</a:t>
            </a:r>
            <a:r>
              <a:rPr dirty="0" smtClean="0"/>
              <a:t> </a:t>
            </a:r>
            <a:r>
              <a:rPr dirty="0"/>
              <a:t>1 </a:t>
            </a:r>
            <a:r>
              <a:rPr dirty="0" err="1"/>
              <a:t>человека</a:t>
            </a:r>
            <a:r>
              <a:rPr dirty="0"/>
              <a:t> в </a:t>
            </a:r>
            <a:r>
              <a:rPr dirty="0" err="1"/>
              <a:t>месяц</a:t>
            </a:r>
            <a:r>
              <a:rPr dirty="0"/>
              <a:t> </a:t>
            </a:r>
            <a:r>
              <a:rPr dirty="0" err="1"/>
              <a:t>руб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145088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Объект 2"/>
          <p:cNvSpPr txBox="1"/>
          <p:nvPr/>
        </p:nvSpPr>
        <p:spPr>
          <a:xfrm>
            <a:off x="393067" y="354307"/>
            <a:ext cx="8568954" cy="4213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defTabSz="914400">
              <a:defRPr sz="24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Кто может быть поставщиком социальных услуг?</a:t>
            </a:r>
          </a:p>
        </p:txBody>
      </p:sp>
      <p:sp>
        <p:nvSpPr>
          <p:cNvPr id="137" name="Номер слайда 3"/>
          <p:cNvSpPr txBox="1">
            <a:spLocks noGrp="1"/>
          </p:cNvSpPr>
          <p:nvPr>
            <p:ph type="sldNum" sz="quarter" idx="2"/>
          </p:nvPr>
        </p:nvSpPr>
        <p:spPr>
          <a:xfrm>
            <a:off x="8648220" y="4768684"/>
            <a:ext cx="193037" cy="287084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>
              <a:defRPr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4</a:t>
            </a:fld>
            <a:endParaRPr/>
          </a:p>
        </p:txBody>
      </p:sp>
      <p:grpSp>
        <p:nvGrpSpPr>
          <p:cNvPr id="140" name="Скругленный прямоугольник 1"/>
          <p:cNvGrpSpPr/>
          <p:nvPr/>
        </p:nvGrpSpPr>
        <p:grpSpPr>
          <a:xfrm>
            <a:off x="393067" y="1263456"/>
            <a:ext cx="8285858" cy="1123708"/>
            <a:chOff x="0" y="0"/>
            <a:chExt cx="8285856" cy="1123706"/>
          </a:xfrm>
        </p:grpSpPr>
        <p:sp>
          <p:nvSpPr>
            <p:cNvPr id="138" name="Сквиркл"/>
            <p:cNvSpPr/>
            <p:nvPr/>
          </p:nvSpPr>
          <p:spPr>
            <a:xfrm>
              <a:off x="0" y="0"/>
              <a:ext cx="8285857" cy="1123707"/>
            </a:xfrm>
            <a:prstGeom prst="roundRect">
              <a:avLst>
                <a:gd name="adj" fmla="val 16667"/>
              </a:avLst>
            </a:prstGeom>
            <a:solidFill>
              <a:srgbClr val="9DC3E6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139" name="Поставщик социальных услуг - юридическое лицо независимо от его организационно-правовой формы и (или) индивидуальный предприниматель, осуществляющие социальное обслуживание."/>
            <p:cNvSpPr txBox="1"/>
            <p:nvPr/>
          </p:nvSpPr>
          <p:spPr>
            <a:xfrm>
              <a:off x="54855" y="83380"/>
              <a:ext cx="8176146" cy="9569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>
                <a:defRPr sz="2000" b="1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 dirty="0" err="1"/>
                <a:t>Поставщик</a:t>
              </a:r>
              <a:r>
                <a:rPr dirty="0"/>
                <a:t> </a:t>
              </a:r>
              <a:r>
                <a:rPr dirty="0" err="1"/>
                <a:t>социальных</a:t>
              </a:r>
              <a:r>
                <a:rPr dirty="0"/>
                <a:t> </a:t>
              </a:r>
              <a:r>
                <a:rPr dirty="0" err="1"/>
                <a:t>услуг</a:t>
              </a:r>
              <a:r>
                <a:rPr dirty="0"/>
                <a:t> </a:t>
              </a:r>
              <a:r>
                <a:rPr b="0" dirty="0"/>
                <a:t>- </a:t>
              </a:r>
              <a:r>
                <a:rPr b="0" dirty="0" err="1"/>
                <a:t>юридическое</a:t>
              </a:r>
              <a:r>
                <a:rPr b="0" dirty="0"/>
                <a:t> </a:t>
              </a:r>
              <a:r>
                <a:rPr b="0" dirty="0" err="1"/>
                <a:t>лицо</a:t>
              </a:r>
              <a:r>
                <a:rPr b="0" dirty="0"/>
                <a:t> </a:t>
              </a:r>
              <a:r>
                <a:rPr b="0" dirty="0" err="1"/>
                <a:t>независимо</a:t>
              </a:r>
              <a:r>
                <a:rPr b="0" dirty="0"/>
                <a:t> </a:t>
              </a:r>
              <a:r>
                <a:rPr b="0" dirty="0" err="1"/>
                <a:t>от</a:t>
              </a:r>
              <a:r>
                <a:rPr b="0" dirty="0"/>
                <a:t> </a:t>
              </a:r>
              <a:r>
                <a:rPr b="0" dirty="0" err="1"/>
                <a:t>его</a:t>
              </a:r>
              <a:r>
                <a:rPr b="0" dirty="0"/>
                <a:t> </a:t>
              </a:r>
              <a:r>
                <a:rPr b="0" dirty="0" err="1"/>
                <a:t>организационно-правовой</a:t>
              </a:r>
              <a:r>
                <a:rPr b="0" dirty="0"/>
                <a:t> </a:t>
              </a:r>
              <a:r>
                <a:rPr b="0" dirty="0" err="1"/>
                <a:t>формы</a:t>
              </a:r>
              <a:r>
                <a:rPr b="0" dirty="0"/>
                <a:t> и (</a:t>
              </a:r>
              <a:r>
                <a:rPr b="0" dirty="0" err="1"/>
                <a:t>или</a:t>
              </a:r>
              <a:r>
                <a:rPr b="0" dirty="0"/>
                <a:t>) </a:t>
              </a:r>
              <a:r>
                <a:rPr b="0" dirty="0" err="1"/>
                <a:t>индивидуальный</a:t>
              </a:r>
              <a:r>
                <a:rPr b="0" dirty="0"/>
                <a:t> </a:t>
              </a:r>
              <a:r>
                <a:rPr b="0" dirty="0" err="1"/>
                <a:t>предприниматель</a:t>
              </a:r>
              <a:r>
                <a:rPr b="0" dirty="0"/>
                <a:t>, </a:t>
              </a:r>
              <a:r>
                <a:rPr b="0" dirty="0" err="1"/>
                <a:t>осуществляющие</a:t>
              </a:r>
              <a:r>
                <a:rPr b="0" dirty="0"/>
                <a:t> </a:t>
              </a:r>
              <a:r>
                <a:rPr b="0" dirty="0" err="1"/>
                <a:t>социальное</a:t>
              </a:r>
              <a:r>
                <a:rPr b="0" dirty="0"/>
                <a:t> </a:t>
              </a:r>
              <a:r>
                <a:rPr b="0" dirty="0" err="1"/>
                <a:t>обслуживание</a:t>
              </a:r>
              <a:r>
                <a:rPr b="0" dirty="0"/>
                <a:t>.  </a:t>
              </a:r>
            </a:p>
          </p:txBody>
        </p:sp>
      </p:grpSp>
      <p:grpSp>
        <p:nvGrpSpPr>
          <p:cNvPr id="143" name="Скругленный прямоугольник 3"/>
          <p:cNvGrpSpPr/>
          <p:nvPr/>
        </p:nvGrpSpPr>
        <p:grpSpPr>
          <a:xfrm>
            <a:off x="393067" y="2787774"/>
            <a:ext cx="8285858" cy="2145265"/>
            <a:chOff x="0" y="0"/>
            <a:chExt cx="8285856" cy="2145264"/>
          </a:xfrm>
        </p:grpSpPr>
        <p:sp>
          <p:nvSpPr>
            <p:cNvPr id="141" name="Сквиркл"/>
            <p:cNvSpPr/>
            <p:nvPr/>
          </p:nvSpPr>
          <p:spPr>
            <a:xfrm>
              <a:off x="0" y="0"/>
              <a:ext cx="8285857" cy="2145265"/>
            </a:xfrm>
            <a:prstGeom prst="roundRect">
              <a:avLst>
                <a:gd name="adj" fmla="val 16667"/>
              </a:avLst>
            </a:prstGeom>
            <a:solidFill>
              <a:srgbClr val="FFD966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914400">
                <a:defRPr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142" name="Социальные услуги - это помощь гражданину в целях улучшения условий его жизнедеятельности и (или) расширения его возможностей самостоятельно обеспечивать свои основные жизненные потребности.…"/>
            <p:cNvSpPr txBox="1"/>
            <p:nvPr/>
          </p:nvSpPr>
          <p:spPr>
            <a:xfrm>
              <a:off x="104722" y="156009"/>
              <a:ext cx="8076412" cy="18332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defTabSz="914400">
                <a:defRPr sz="2000" b="1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 dirty="0" err="1"/>
                <a:t>Социальные</a:t>
              </a:r>
              <a:r>
                <a:rPr dirty="0"/>
                <a:t> </a:t>
              </a:r>
              <a:r>
                <a:rPr dirty="0" err="1"/>
                <a:t>услуги</a:t>
              </a:r>
              <a:r>
                <a:rPr dirty="0"/>
                <a:t> </a:t>
              </a:r>
              <a:r>
                <a:rPr b="0" dirty="0"/>
                <a:t>- </a:t>
              </a:r>
              <a:r>
                <a:rPr b="0" dirty="0" err="1"/>
                <a:t>это</a:t>
              </a:r>
              <a:r>
                <a:rPr b="0" dirty="0"/>
                <a:t> </a:t>
              </a:r>
              <a:r>
                <a:rPr b="0" dirty="0" err="1"/>
                <a:t>помощь</a:t>
              </a:r>
              <a:r>
                <a:rPr b="0" dirty="0"/>
                <a:t> </a:t>
              </a:r>
              <a:r>
                <a:rPr b="0" dirty="0" err="1"/>
                <a:t>гражданину</a:t>
              </a:r>
              <a:r>
                <a:rPr b="0" dirty="0"/>
                <a:t> в </a:t>
              </a:r>
              <a:r>
                <a:rPr b="0" dirty="0" err="1"/>
                <a:t>целях</a:t>
              </a:r>
              <a:r>
                <a:rPr b="0" dirty="0"/>
                <a:t> </a:t>
              </a:r>
              <a:r>
                <a:rPr b="0" dirty="0" err="1"/>
                <a:t>улучшения</a:t>
              </a:r>
              <a:r>
                <a:rPr b="0" dirty="0"/>
                <a:t> </a:t>
              </a:r>
              <a:r>
                <a:rPr b="0" dirty="0" err="1"/>
                <a:t>условий</a:t>
              </a:r>
              <a:r>
                <a:rPr b="0" dirty="0"/>
                <a:t> </a:t>
              </a:r>
              <a:r>
                <a:rPr b="0" dirty="0" err="1"/>
                <a:t>его</a:t>
              </a:r>
              <a:r>
                <a:rPr b="0" dirty="0"/>
                <a:t> </a:t>
              </a:r>
              <a:r>
                <a:rPr b="0" dirty="0" err="1"/>
                <a:t>жизнедеятельности</a:t>
              </a:r>
              <a:r>
                <a:rPr b="0" dirty="0"/>
                <a:t> и (</a:t>
              </a:r>
              <a:r>
                <a:rPr b="0" dirty="0" err="1"/>
                <a:t>или</a:t>
              </a:r>
              <a:r>
                <a:rPr b="0" dirty="0"/>
                <a:t>) </a:t>
              </a:r>
              <a:r>
                <a:rPr b="0" dirty="0" err="1"/>
                <a:t>расширения</a:t>
              </a:r>
              <a:r>
                <a:rPr b="0" dirty="0"/>
                <a:t> </a:t>
              </a:r>
              <a:r>
                <a:rPr b="0" dirty="0" err="1"/>
                <a:t>его</a:t>
              </a:r>
              <a:r>
                <a:rPr b="0" dirty="0"/>
                <a:t> </a:t>
              </a:r>
              <a:r>
                <a:rPr b="0" dirty="0" err="1"/>
                <a:t>возможностей</a:t>
              </a:r>
              <a:r>
                <a:rPr b="0" dirty="0"/>
                <a:t> </a:t>
              </a:r>
              <a:r>
                <a:rPr b="0" dirty="0" err="1"/>
                <a:t>самостоятельно</a:t>
              </a:r>
              <a:r>
                <a:rPr b="0" dirty="0"/>
                <a:t> </a:t>
              </a:r>
              <a:r>
                <a:rPr b="0" dirty="0" err="1"/>
                <a:t>обеспечивать</a:t>
              </a:r>
              <a:r>
                <a:rPr b="0" dirty="0"/>
                <a:t> </a:t>
              </a:r>
              <a:r>
                <a:rPr b="0" dirty="0" err="1"/>
                <a:t>свои</a:t>
              </a:r>
              <a:r>
                <a:rPr b="0" dirty="0"/>
                <a:t> </a:t>
              </a:r>
              <a:r>
                <a:rPr b="0" dirty="0" err="1"/>
                <a:t>основные</a:t>
              </a:r>
              <a:r>
                <a:rPr b="0" dirty="0"/>
                <a:t> </a:t>
              </a:r>
              <a:r>
                <a:rPr b="0" dirty="0" err="1"/>
                <a:t>жизненные</a:t>
              </a:r>
              <a:r>
                <a:rPr b="0" dirty="0"/>
                <a:t> </a:t>
              </a:r>
              <a:r>
                <a:rPr b="0" dirty="0" err="1"/>
                <a:t>потребности</a:t>
              </a:r>
              <a:r>
                <a:rPr b="0" dirty="0"/>
                <a:t>.</a:t>
              </a:r>
              <a:endParaRPr dirty="0">
                <a:latin typeface="+mj-lt"/>
                <a:ea typeface="+mj-ea"/>
                <a:cs typeface="+mj-cs"/>
                <a:sym typeface="Helvetica"/>
              </a:endParaRPr>
            </a:p>
            <a:p>
              <a:pPr defTabSz="914400">
                <a:defRPr sz="2000" b="1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 dirty="0"/>
                <a:t> </a:t>
              </a:r>
            </a:p>
            <a:p>
              <a:pPr defTabSz="914400">
                <a:defRPr sz="2000" b="1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 dirty="0" err="1"/>
                <a:t>Перечень</a:t>
              </a:r>
              <a:r>
                <a:rPr dirty="0"/>
                <a:t> </a:t>
              </a:r>
              <a:r>
                <a:rPr dirty="0" err="1"/>
                <a:t>установлен</a:t>
              </a:r>
              <a:r>
                <a:rPr dirty="0"/>
                <a:t> </a:t>
              </a:r>
              <a:r>
                <a:rPr b="0" dirty="0" err="1"/>
                <a:t>ст</a:t>
              </a:r>
              <a:r>
                <a:rPr b="0" dirty="0"/>
                <a:t>. 4 </a:t>
              </a:r>
              <a:r>
                <a:rPr b="0" dirty="0" err="1"/>
                <a:t>Областного</a:t>
              </a:r>
              <a:r>
                <a:rPr b="0" dirty="0"/>
                <a:t> </a:t>
              </a:r>
              <a:r>
                <a:rPr b="0" dirty="0" err="1"/>
                <a:t>закона</a:t>
              </a:r>
              <a:r>
                <a:rPr b="0" dirty="0"/>
                <a:t> Ленинградской области </a:t>
              </a:r>
              <a:r>
                <a:rPr b="0" dirty="0" err="1"/>
                <a:t>от</a:t>
              </a:r>
              <a:r>
                <a:rPr b="0" dirty="0"/>
                <a:t> 30.10.2014 № 72-оз.</a:t>
              </a:r>
            </a:p>
          </p:txBody>
        </p:sp>
      </p:grp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145088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Объект 2"/>
          <p:cNvSpPr txBox="1"/>
          <p:nvPr/>
        </p:nvSpPr>
        <p:spPr>
          <a:xfrm>
            <a:off x="251519" y="123477"/>
            <a:ext cx="8640962" cy="3727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914400">
              <a:defRPr sz="20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Виды</a:t>
            </a:r>
            <a:r>
              <a:rPr>
                <a:solidFill>
                  <a:srgbClr val="203864"/>
                </a:solidFill>
              </a:rPr>
              <a:t> </a:t>
            </a:r>
            <a:r>
              <a:t>социальных</a:t>
            </a:r>
            <a:r>
              <a:rPr>
                <a:solidFill>
                  <a:srgbClr val="203864"/>
                </a:solidFill>
              </a:rPr>
              <a:t> </a:t>
            </a:r>
            <a:r>
              <a:t>услуг</a:t>
            </a:r>
          </a:p>
        </p:txBody>
      </p:sp>
      <p:sp>
        <p:nvSpPr>
          <p:cNvPr id="147" name="Номер слайда 3"/>
          <p:cNvSpPr txBox="1">
            <a:spLocks noGrp="1"/>
          </p:cNvSpPr>
          <p:nvPr>
            <p:ph type="sldNum" sz="quarter" idx="2"/>
          </p:nvPr>
        </p:nvSpPr>
        <p:spPr>
          <a:xfrm>
            <a:off x="8648220" y="4768684"/>
            <a:ext cx="193037" cy="287084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>
              <a:defRPr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5</a:t>
            </a:fld>
            <a:endParaRPr/>
          </a:p>
        </p:txBody>
      </p:sp>
      <p:grpSp>
        <p:nvGrpSpPr>
          <p:cNvPr id="176" name="Схема 5"/>
          <p:cNvGrpSpPr/>
          <p:nvPr/>
        </p:nvGrpSpPr>
        <p:grpSpPr>
          <a:xfrm>
            <a:off x="179510" y="702558"/>
            <a:ext cx="8784978" cy="4314448"/>
            <a:chOff x="0" y="0"/>
            <a:chExt cx="8784976" cy="4314446"/>
          </a:xfrm>
        </p:grpSpPr>
        <p:sp>
          <p:nvSpPr>
            <p:cNvPr id="148" name="Шеврон"/>
            <p:cNvSpPr/>
            <p:nvPr/>
          </p:nvSpPr>
          <p:spPr>
            <a:xfrm rot="5400000">
              <a:off x="-90888" y="153120"/>
              <a:ext cx="605921" cy="424145"/>
            </a:xfrm>
            <a:prstGeom prst="chevron">
              <a:avLst>
                <a:gd name="adj" fmla="val 50000"/>
              </a:avLst>
            </a:prstGeom>
            <a:solidFill>
              <a:schemeClr val="accent1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ts val="700"/>
                </a:spcBef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51" name="Группа"/>
            <p:cNvGrpSpPr/>
            <p:nvPr/>
          </p:nvGrpSpPr>
          <p:grpSpPr>
            <a:xfrm>
              <a:off x="424143" y="-1"/>
              <a:ext cx="8360834" cy="518318"/>
              <a:chOff x="0" y="0"/>
              <a:chExt cx="8360832" cy="518316"/>
            </a:xfrm>
          </p:grpSpPr>
          <p:sp>
            <p:nvSpPr>
              <p:cNvPr id="149" name="Фигура"/>
              <p:cNvSpPr/>
              <p:nvPr/>
            </p:nvSpPr>
            <p:spPr>
              <a:xfrm rot="5400000">
                <a:off x="3921258" y="-3921259"/>
                <a:ext cx="518317" cy="83608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00" y="0"/>
                    </a:moveTo>
                    <a:lnTo>
                      <a:pt x="18000" y="0"/>
                    </a:lnTo>
                    <a:cubicBezTo>
                      <a:pt x="19988" y="0"/>
                      <a:pt x="21600" y="100"/>
                      <a:pt x="21600" y="223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223"/>
                    </a:lnTo>
                    <a:cubicBezTo>
                      <a:pt x="0" y="100"/>
                      <a:pt x="1612" y="0"/>
                      <a:pt x="3600" y="0"/>
                    </a:cubicBezTo>
                    <a:close/>
                  </a:path>
                </a:pathLst>
              </a:custGeom>
              <a:solidFill>
                <a:srgbClr val="FFE699">
                  <a:alpha val="90000"/>
                </a:srgbClr>
              </a:solidFill>
              <a:ln w="25400" cap="flat">
                <a:solidFill>
                  <a:schemeClr val="accent1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711200">
                  <a:lnSpc>
                    <a:spcPct val="90000"/>
                  </a:lnSpc>
                  <a:spcBef>
                    <a:spcPts val="300"/>
                  </a:spcBef>
                  <a:defRPr sz="1400"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endParaRPr/>
              </a:p>
            </p:txBody>
          </p:sp>
          <p:sp>
            <p:nvSpPr>
              <p:cNvPr id="150" name="Социально-бытовые предоставление площади жилых помещений, кормление, уборка жилых помещений, покупка продуктов"/>
              <p:cNvSpPr txBox="1"/>
              <p:nvPr/>
            </p:nvSpPr>
            <p:spPr>
              <a:xfrm>
                <a:off x="103632" y="47872"/>
                <a:ext cx="8231899" cy="42257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0160" tIns="10160" rIns="10160" bIns="10160" numCol="1" anchor="ctr">
                <a:spAutoFit/>
              </a:bodyPr>
              <a:lstStyle/>
              <a:p>
                <a:pPr marL="171450" lvl="1" indent="-171450" defTabSz="711200">
                  <a:lnSpc>
                    <a:spcPct val="90000"/>
                  </a:lnSpc>
                  <a:spcBef>
                    <a:spcPts val="200"/>
                  </a:spcBef>
                  <a:buSzPct val="100000"/>
                  <a:buChar char="•"/>
                  <a:defRPr sz="1600" b="1"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Социально-бытовые</a:t>
                </a:r>
                <a:br/>
                <a:r>
                  <a:rPr sz="1400" b="0"/>
                  <a:t>предоставление площади жилых помещений, кормление, уборка жилых помещений, покупка продуктов</a:t>
                </a:r>
              </a:p>
            </p:txBody>
          </p:sp>
        </p:grpSp>
        <p:sp>
          <p:nvSpPr>
            <p:cNvPr id="152" name="Шеврон"/>
            <p:cNvSpPr/>
            <p:nvPr/>
          </p:nvSpPr>
          <p:spPr>
            <a:xfrm rot="5400000">
              <a:off x="-90888" y="764187"/>
              <a:ext cx="605921" cy="424145"/>
            </a:xfrm>
            <a:prstGeom prst="chevron">
              <a:avLst>
                <a:gd name="adj" fmla="val 50000"/>
              </a:avLst>
            </a:prstGeom>
            <a:solidFill>
              <a:schemeClr val="accent1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ts val="700"/>
                </a:spcBef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55" name="Группа"/>
            <p:cNvGrpSpPr/>
            <p:nvPr/>
          </p:nvGrpSpPr>
          <p:grpSpPr>
            <a:xfrm>
              <a:off x="424144" y="593028"/>
              <a:ext cx="8360833" cy="554393"/>
              <a:chOff x="0" y="0"/>
              <a:chExt cx="8360832" cy="554392"/>
            </a:xfrm>
          </p:grpSpPr>
          <p:sp>
            <p:nvSpPr>
              <p:cNvPr id="153" name="Фигура"/>
              <p:cNvSpPr/>
              <p:nvPr/>
            </p:nvSpPr>
            <p:spPr>
              <a:xfrm rot="5400000">
                <a:off x="3903220" y="-3903221"/>
                <a:ext cx="554393" cy="83608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00" y="0"/>
                    </a:moveTo>
                    <a:lnTo>
                      <a:pt x="18000" y="0"/>
                    </a:lnTo>
                    <a:cubicBezTo>
                      <a:pt x="19988" y="0"/>
                      <a:pt x="21600" y="107"/>
                      <a:pt x="21600" y="239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239"/>
                    </a:lnTo>
                    <a:cubicBezTo>
                      <a:pt x="0" y="107"/>
                      <a:pt x="1612" y="0"/>
                      <a:pt x="3600" y="0"/>
                    </a:cubicBezTo>
                    <a:close/>
                  </a:path>
                </a:pathLst>
              </a:custGeom>
              <a:solidFill>
                <a:srgbClr val="FFE699">
                  <a:alpha val="90000"/>
                </a:srgbClr>
              </a:solidFill>
              <a:ln w="25400" cap="flat">
                <a:solidFill>
                  <a:schemeClr val="accent1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711200">
                  <a:lnSpc>
                    <a:spcPct val="90000"/>
                  </a:lnSpc>
                  <a:spcBef>
                    <a:spcPts val="300"/>
                  </a:spcBef>
                  <a:defRPr sz="1200"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endParaRPr/>
              </a:p>
            </p:txBody>
          </p:sp>
          <p:sp>
            <p:nvSpPr>
              <p:cNvPr id="154" name="Социально-медицинские выполнение процедур, связанных с сохранением здоровья, консультирование по медицинским вопросам"/>
              <p:cNvSpPr txBox="1"/>
              <p:nvPr/>
            </p:nvSpPr>
            <p:spPr>
              <a:xfrm>
                <a:off x="103632" y="71720"/>
                <a:ext cx="8230138" cy="41095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0160" tIns="10160" rIns="10160" bIns="10160" numCol="1" anchor="ctr">
                <a:spAutoFit/>
              </a:bodyPr>
              <a:lstStyle/>
              <a:p>
                <a:pPr marL="171450" lvl="1" indent="-171450" defTabSz="711200">
                  <a:lnSpc>
                    <a:spcPct val="90000"/>
                  </a:lnSpc>
                  <a:spcBef>
                    <a:spcPts val="200"/>
                  </a:spcBef>
                  <a:buSzPct val="100000"/>
                  <a:buChar char="•"/>
                  <a:defRPr sz="1600" b="1"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Социально-медицинские</a:t>
                </a:r>
                <a:br/>
                <a:r>
                  <a:rPr sz="1200" b="0"/>
                  <a:t>выполнение процедур, связанных с сохранением здоровья, консультирование по медицинским вопросам  </a:t>
                </a:r>
              </a:p>
            </p:txBody>
          </p:sp>
        </p:grpSp>
        <p:sp>
          <p:nvSpPr>
            <p:cNvPr id="156" name="Шеврон"/>
            <p:cNvSpPr/>
            <p:nvPr/>
          </p:nvSpPr>
          <p:spPr>
            <a:xfrm rot="5400000">
              <a:off x="-90888" y="1353877"/>
              <a:ext cx="605921" cy="424145"/>
            </a:xfrm>
            <a:prstGeom prst="chevron">
              <a:avLst>
                <a:gd name="adj" fmla="val 50000"/>
              </a:avLst>
            </a:prstGeom>
            <a:solidFill>
              <a:schemeClr val="accent1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ts val="700"/>
                </a:spcBef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59" name="Группа"/>
            <p:cNvGrpSpPr/>
            <p:nvPr/>
          </p:nvGrpSpPr>
          <p:grpSpPr>
            <a:xfrm>
              <a:off x="424144" y="1204094"/>
              <a:ext cx="8360833" cy="511642"/>
              <a:chOff x="0" y="0"/>
              <a:chExt cx="8360832" cy="511640"/>
            </a:xfrm>
          </p:grpSpPr>
          <p:sp>
            <p:nvSpPr>
              <p:cNvPr id="157" name="Фигура"/>
              <p:cNvSpPr/>
              <p:nvPr/>
            </p:nvSpPr>
            <p:spPr>
              <a:xfrm rot="5400000">
                <a:off x="3924596" y="-3924597"/>
                <a:ext cx="511641" cy="83608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00" y="0"/>
                    </a:moveTo>
                    <a:lnTo>
                      <a:pt x="18000" y="0"/>
                    </a:lnTo>
                    <a:cubicBezTo>
                      <a:pt x="19988" y="0"/>
                      <a:pt x="21600" y="99"/>
                      <a:pt x="21600" y="220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220"/>
                    </a:lnTo>
                    <a:cubicBezTo>
                      <a:pt x="0" y="99"/>
                      <a:pt x="1612" y="0"/>
                      <a:pt x="3600" y="0"/>
                    </a:cubicBezTo>
                    <a:close/>
                  </a:path>
                </a:pathLst>
              </a:custGeom>
              <a:solidFill>
                <a:srgbClr val="FFE699">
                  <a:alpha val="90000"/>
                </a:srgbClr>
              </a:solidFill>
              <a:ln w="25400" cap="flat">
                <a:solidFill>
                  <a:schemeClr val="accent1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711200">
                  <a:lnSpc>
                    <a:spcPct val="90000"/>
                  </a:lnSpc>
                  <a:spcBef>
                    <a:spcPts val="300"/>
                  </a:spcBef>
                  <a:defRPr sz="1200"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endParaRPr/>
              </a:p>
            </p:txBody>
          </p:sp>
          <p:sp>
            <p:nvSpPr>
              <p:cNvPr id="158" name="Социально-психологические  социально-психологическое консультирование, психологическая помощь и поддержка"/>
              <p:cNvSpPr txBox="1"/>
              <p:nvPr/>
            </p:nvSpPr>
            <p:spPr>
              <a:xfrm>
                <a:off x="103631" y="50345"/>
                <a:ext cx="8232226" cy="41095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0160" tIns="10160" rIns="10160" bIns="10160" numCol="1" anchor="ctr">
                <a:spAutoFit/>
              </a:bodyPr>
              <a:lstStyle/>
              <a:p>
                <a:pPr marL="171450" lvl="1" indent="-171450" defTabSz="711200">
                  <a:lnSpc>
                    <a:spcPct val="90000"/>
                  </a:lnSpc>
                  <a:spcBef>
                    <a:spcPts val="200"/>
                  </a:spcBef>
                  <a:buSzPct val="100000"/>
                  <a:buChar char="•"/>
                  <a:defRPr sz="1600" b="1"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Социально-психологические </a:t>
                </a:r>
                <a:br/>
                <a:r>
                  <a:rPr sz="1200" b="0"/>
                  <a:t>социально-психологическое консультирование, психологическая помощь и поддержка</a:t>
                </a:r>
              </a:p>
            </p:txBody>
          </p:sp>
        </p:grpSp>
        <p:sp>
          <p:nvSpPr>
            <p:cNvPr id="160" name="Шеврон"/>
            <p:cNvSpPr/>
            <p:nvPr/>
          </p:nvSpPr>
          <p:spPr>
            <a:xfrm rot="5400000">
              <a:off x="-90888" y="1950620"/>
              <a:ext cx="605921" cy="424145"/>
            </a:xfrm>
            <a:prstGeom prst="chevron">
              <a:avLst>
                <a:gd name="adj" fmla="val 50000"/>
              </a:avLst>
            </a:prstGeom>
            <a:solidFill>
              <a:schemeClr val="accent1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ts val="700"/>
                </a:spcBef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63" name="Группа"/>
            <p:cNvGrpSpPr/>
            <p:nvPr/>
          </p:nvGrpSpPr>
          <p:grpSpPr>
            <a:xfrm>
              <a:off x="421218" y="1780075"/>
              <a:ext cx="8360833" cy="525746"/>
              <a:chOff x="0" y="0"/>
              <a:chExt cx="8360832" cy="525744"/>
            </a:xfrm>
          </p:grpSpPr>
          <p:sp>
            <p:nvSpPr>
              <p:cNvPr id="161" name="Фигура"/>
              <p:cNvSpPr/>
              <p:nvPr/>
            </p:nvSpPr>
            <p:spPr>
              <a:xfrm rot="5400000">
                <a:off x="3917544" y="-3917545"/>
                <a:ext cx="525745" cy="83608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00" y="0"/>
                    </a:moveTo>
                    <a:lnTo>
                      <a:pt x="18000" y="0"/>
                    </a:lnTo>
                    <a:cubicBezTo>
                      <a:pt x="19988" y="0"/>
                      <a:pt x="21600" y="101"/>
                      <a:pt x="21600" y="226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226"/>
                    </a:lnTo>
                    <a:cubicBezTo>
                      <a:pt x="0" y="101"/>
                      <a:pt x="1612" y="0"/>
                      <a:pt x="3600" y="0"/>
                    </a:cubicBezTo>
                    <a:close/>
                  </a:path>
                </a:pathLst>
              </a:custGeom>
              <a:solidFill>
                <a:srgbClr val="FFE699">
                  <a:alpha val="90000"/>
                </a:srgbClr>
              </a:solidFill>
              <a:ln w="25400" cap="flat">
                <a:solidFill>
                  <a:schemeClr val="accent1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711200">
                  <a:lnSpc>
                    <a:spcPct val="90000"/>
                  </a:lnSpc>
                  <a:spcBef>
                    <a:spcPts val="300"/>
                  </a:spcBef>
                  <a:defRPr sz="1200"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endParaRPr/>
              </a:p>
            </p:txBody>
          </p:sp>
          <p:sp>
            <p:nvSpPr>
              <p:cNvPr id="162" name="Социально-педагогические  обучение родственников навыкам ухода, социально-педагогическая коррекция, организация досуга"/>
              <p:cNvSpPr txBox="1"/>
              <p:nvPr/>
            </p:nvSpPr>
            <p:spPr>
              <a:xfrm>
                <a:off x="103632" y="57396"/>
                <a:ext cx="8231537" cy="41095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0160" tIns="10160" rIns="10160" bIns="10160" numCol="1" anchor="ctr">
                <a:spAutoFit/>
              </a:bodyPr>
              <a:lstStyle/>
              <a:p>
                <a:pPr marL="171450" lvl="1" indent="-171450" defTabSz="711200">
                  <a:lnSpc>
                    <a:spcPct val="90000"/>
                  </a:lnSpc>
                  <a:spcBef>
                    <a:spcPts val="200"/>
                  </a:spcBef>
                  <a:buSzPct val="100000"/>
                  <a:buChar char="•"/>
                  <a:defRPr sz="1600" b="1"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Социально-педагогические</a:t>
                </a:r>
                <a:r>
                  <a:rPr b="0"/>
                  <a:t> </a:t>
                </a:r>
                <a:br>
                  <a:rPr b="0"/>
                </a:br>
                <a:r>
                  <a:rPr sz="1200" b="0"/>
                  <a:t>обучение родственников навыкам ухода, социально-педагогическая коррекция, организация досуга</a:t>
                </a:r>
              </a:p>
            </p:txBody>
          </p:sp>
        </p:grpSp>
        <p:sp>
          <p:nvSpPr>
            <p:cNvPr id="164" name="Шеврон"/>
            <p:cNvSpPr/>
            <p:nvPr/>
          </p:nvSpPr>
          <p:spPr>
            <a:xfrm rot="5400000">
              <a:off x="-90888" y="2558711"/>
              <a:ext cx="605921" cy="424145"/>
            </a:xfrm>
            <a:prstGeom prst="chevron">
              <a:avLst>
                <a:gd name="adj" fmla="val 50000"/>
              </a:avLst>
            </a:prstGeom>
            <a:solidFill>
              <a:schemeClr val="accent1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ts val="700"/>
                </a:spcBef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67" name="Группа"/>
            <p:cNvGrpSpPr/>
            <p:nvPr/>
          </p:nvGrpSpPr>
          <p:grpSpPr>
            <a:xfrm>
              <a:off x="421217" y="2367622"/>
              <a:ext cx="8360833" cy="548442"/>
              <a:chOff x="0" y="0"/>
              <a:chExt cx="8360832" cy="548441"/>
            </a:xfrm>
          </p:grpSpPr>
          <p:sp>
            <p:nvSpPr>
              <p:cNvPr id="165" name="Фигура"/>
              <p:cNvSpPr/>
              <p:nvPr/>
            </p:nvSpPr>
            <p:spPr>
              <a:xfrm rot="5400000">
                <a:off x="3906195" y="-3906196"/>
                <a:ext cx="548442" cy="83608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00" y="0"/>
                    </a:moveTo>
                    <a:lnTo>
                      <a:pt x="18000" y="0"/>
                    </a:lnTo>
                    <a:cubicBezTo>
                      <a:pt x="19988" y="0"/>
                      <a:pt x="21600" y="106"/>
                      <a:pt x="21600" y="236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236"/>
                    </a:lnTo>
                    <a:cubicBezTo>
                      <a:pt x="0" y="106"/>
                      <a:pt x="1612" y="0"/>
                      <a:pt x="3600" y="0"/>
                    </a:cubicBezTo>
                    <a:close/>
                  </a:path>
                </a:pathLst>
              </a:custGeom>
              <a:solidFill>
                <a:srgbClr val="FFE699">
                  <a:alpha val="90000"/>
                </a:srgbClr>
              </a:solidFill>
              <a:ln w="25400" cap="flat">
                <a:solidFill>
                  <a:schemeClr val="accent1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711200">
                  <a:lnSpc>
                    <a:spcPct val="90000"/>
                  </a:lnSpc>
                  <a:spcBef>
                    <a:spcPts val="300"/>
                  </a:spcBef>
                  <a:defRPr sz="1200"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endParaRPr/>
              </a:p>
            </p:txBody>
          </p:sp>
          <p:sp>
            <p:nvSpPr>
              <p:cNvPr id="166" name="Социально-трудовые  обучение профессиональным навыкам, оказание помощи в трудоустройстве"/>
              <p:cNvSpPr txBox="1"/>
              <p:nvPr/>
            </p:nvSpPr>
            <p:spPr>
              <a:xfrm>
                <a:off x="103632" y="68745"/>
                <a:ext cx="8230428" cy="41095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0160" tIns="10160" rIns="10160" bIns="10160" numCol="1" anchor="ctr">
                <a:spAutoFit/>
              </a:bodyPr>
              <a:lstStyle/>
              <a:p>
                <a:pPr marL="171450" lvl="1" indent="-171450" defTabSz="711200">
                  <a:lnSpc>
                    <a:spcPct val="90000"/>
                  </a:lnSpc>
                  <a:spcBef>
                    <a:spcPts val="200"/>
                  </a:spcBef>
                  <a:buSzPct val="100000"/>
                  <a:buChar char="•"/>
                  <a:defRPr sz="1600" b="1"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Социально-трудовые</a:t>
                </a:r>
                <a:r>
                  <a:rPr b="0"/>
                  <a:t> </a:t>
                </a:r>
                <a:br>
                  <a:rPr b="0"/>
                </a:br>
                <a:r>
                  <a:rPr sz="1200" b="0"/>
                  <a:t>обучение профессиональным навыкам, оказание помощи в трудоустройстве</a:t>
                </a:r>
              </a:p>
            </p:txBody>
          </p:sp>
        </p:grpSp>
        <p:sp>
          <p:nvSpPr>
            <p:cNvPr id="168" name="Шеврон"/>
            <p:cNvSpPr/>
            <p:nvPr/>
          </p:nvSpPr>
          <p:spPr>
            <a:xfrm rot="5400000">
              <a:off x="-90888" y="3153368"/>
              <a:ext cx="605921" cy="424145"/>
            </a:xfrm>
            <a:prstGeom prst="chevron">
              <a:avLst>
                <a:gd name="adj" fmla="val 50000"/>
              </a:avLst>
            </a:prstGeom>
            <a:solidFill>
              <a:schemeClr val="accent1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ts val="700"/>
                </a:spcBef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71" name="Группа"/>
            <p:cNvGrpSpPr/>
            <p:nvPr/>
          </p:nvGrpSpPr>
          <p:grpSpPr>
            <a:xfrm>
              <a:off x="424144" y="2998619"/>
              <a:ext cx="8360833" cy="521574"/>
              <a:chOff x="0" y="0"/>
              <a:chExt cx="8360832" cy="521573"/>
            </a:xfrm>
          </p:grpSpPr>
          <p:sp>
            <p:nvSpPr>
              <p:cNvPr id="169" name="Фигура"/>
              <p:cNvSpPr/>
              <p:nvPr/>
            </p:nvSpPr>
            <p:spPr>
              <a:xfrm rot="5400000">
                <a:off x="3919629" y="-3919630"/>
                <a:ext cx="521574" cy="83608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00" y="0"/>
                    </a:moveTo>
                    <a:lnTo>
                      <a:pt x="18000" y="0"/>
                    </a:lnTo>
                    <a:cubicBezTo>
                      <a:pt x="19988" y="0"/>
                      <a:pt x="21600" y="101"/>
                      <a:pt x="21600" y="225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225"/>
                    </a:lnTo>
                    <a:cubicBezTo>
                      <a:pt x="0" y="101"/>
                      <a:pt x="1612" y="0"/>
                      <a:pt x="3600" y="0"/>
                    </a:cubicBezTo>
                    <a:close/>
                  </a:path>
                </a:pathLst>
              </a:custGeom>
              <a:solidFill>
                <a:srgbClr val="FFE699">
                  <a:alpha val="90000"/>
                </a:srgbClr>
              </a:solidFill>
              <a:ln w="25400" cap="flat">
                <a:solidFill>
                  <a:schemeClr val="accent1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711200">
                  <a:lnSpc>
                    <a:spcPct val="90000"/>
                  </a:lnSpc>
                  <a:spcBef>
                    <a:spcPts val="300"/>
                  </a:spcBef>
                  <a:defRPr sz="1200"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endParaRPr/>
              </a:p>
            </p:txBody>
          </p:sp>
          <p:sp>
            <p:nvSpPr>
              <p:cNvPr id="170" name="Социально-правовые оказание помощи в оформлении и восстановлении документов, в получении юридических услуг"/>
              <p:cNvSpPr txBox="1"/>
              <p:nvPr/>
            </p:nvSpPr>
            <p:spPr>
              <a:xfrm>
                <a:off x="103632" y="55311"/>
                <a:ext cx="8231740" cy="41095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0160" tIns="10160" rIns="10160" bIns="10160" numCol="1" anchor="ctr">
                <a:spAutoFit/>
              </a:bodyPr>
              <a:lstStyle/>
              <a:p>
                <a:pPr marL="171450" lvl="1" indent="-171450" defTabSz="711200">
                  <a:lnSpc>
                    <a:spcPct val="90000"/>
                  </a:lnSpc>
                  <a:spcBef>
                    <a:spcPts val="200"/>
                  </a:spcBef>
                  <a:buSzPct val="100000"/>
                  <a:buChar char="•"/>
                  <a:defRPr sz="1600" b="1"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Социально-правовые</a:t>
                </a:r>
                <a:br/>
                <a:r>
                  <a:rPr sz="1200" b="0"/>
                  <a:t>оказание помощи в оформлении и восстановлении документов, в получении юридических услуг</a:t>
                </a:r>
              </a:p>
            </p:txBody>
          </p:sp>
        </p:grpSp>
        <p:sp>
          <p:nvSpPr>
            <p:cNvPr id="172" name="Шеврон"/>
            <p:cNvSpPr/>
            <p:nvPr/>
          </p:nvSpPr>
          <p:spPr>
            <a:xfrm rot="5400000">
              <a:off x="-90888" y="3799413"/>
              <a:ext cx="605921" cy="424146"/>
            </a:xfrm>
            <a:prstGeom prst="chevron">
              <a:avLst>
                <a:gd name="adj" fmla="val 50000"/>
              </a:avLst>
            </a:prstGeom>
            <a:solidFill>
              <a:schemeClr val="accent1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ts val="700"/>
                </a:spcBef>
                <a:defRPr sz="14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75" name="Группа"/>
            <p:cNvGrpSpPr/>
            <p:nvPr/>
          </p:nvGrpSpPr>
          <p:grpSpPr>
            <a:xfrm>
              <a:off x="424143" y="3593276"/>
              <a:ext cx="8360833" cy="624348"/>
              <a:chOff x="0" y="0"/>
              <a:chExt cx="8360832" cy="624347"/>
            </a:xfrm>
          </p:grpSpPr>
          <p:sp>
            <p:nvSpPr>
              <p:cNvPr id="173" name="Фигура"/>
              <p:cNvSpPr/>
              <p:nvPr/>
            </p:nvSpPr>
            <p:spPr>
              <a:xfrm rot="5400000">
                <a:off x="3868242" y="-3868243"/>
                <a:ext cx="624348" cy="83608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00" y="0"/>
                    </a:moveTo>
                    <a:lnTo>
                      <a:pt x="18000" y="0"/>
                    </a:lnTo>
                    <a:cubicBezTo>
                      <a:pt x="19988" y="0"/>
                      <a:pt x="21600" y="120"/>
                      <a:pt x="21600" y="269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269"/>
                    </a:lnTo>
                    <a:cubicBezTo>
                      <a:pt x="0" y="120"/>
                      <a:pt x="1612" y="0"/>
                      <a:pt x="3600" y="0"/>
                    </a:cubicBezTo>
                    <a:close/>
                  </a:path>
                </a:pathLst>
              </a:custGeom>
              <a:solidFill>
                <a:srgbClr val="FFE699">
                  <a:alpha val="90000"/>
                </a:srgbClr>
              </a:solidFill>
              <a:ln w="25400" cap="flat">
                <a:solidFill>
                  <a:schemeClr val="accent1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711200">
                  <a:lnSpc>
                    <a:spcPct val="90000"/>
                  </a:lnSpc>
                  <a:spcBef>
                    <a:spcPts val="300"/>
                  </a:spcBef>
                  <a:defRPr sz="1200"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endParaRPr/>
              </a:p>
            </p:txBody>
          </p:sp>
          <p:sp>
            <p:nvSpPr>
              <p:cNvPr id="174" name="Услуги в целях повышения коммуникативного потенциала обучение инвалидов пользованию средствами ухода и техническими средствами реабилитации"/>
              <p:cNvSpPr txBox="1"/>
              <p:nvPr/>
            </p:nvSpPr>
            <p:spPr>
              <a:xfrm>
                <a:off x="103632" y="106698"/>
                <a:ext cx="8226723" cy="41095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0160" tIns="10160" rIns="10160" bIns="10160" numCol="1" anchor="ctr">
                <a:spAutoFit/>
              </a:bodyPr>
              <a:lstStyle/>
              <a:p>
                <a:pPr marL="171450" lvl="1" indent="-171450" defTabSz="711200">
                  <a:lnSpc>
                    <a:spcPct val="90000"/>
                  </a:lnSpc>
                  <a:spcBef>
                    <a:spcPts val="200"/>
                  </a:spcBef>
                  <a:buSzPct val="100000"/>
                  <a:buChar char="•"/>
                  <a:defRPr sz="1600" b="1"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  <a:r>
                  <a:t>Услуги в целях повышения коммуникативного потенциала</a:t>
                </a:r>
                <a:br/>
                <a:r>
                  <a:rPr sz="1200" b="0"/>
                  <a:t>обучение инвалидов пользованию средствами ухода и техническими средствами реабилитации</a:t>
                </a:r>
              </a:p>
            </p:txBody>
          </p:sp>
        </p:grpSp>
      </p:grp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1589"/>
            <a:ext cx="9144000" cy="5145089"/>
          </a:xfrm>
          <a:prstGeom prst="rect">
            <a:avLst/>
          </a:prstGeom>
          <a:ln w="12700">
            <a:miter lim="400000"/>
          </a:ln>
        </p:spPr>
      </p:pic>
      <p:sp>
        <p:nvSpPr>
          <p:cNvPr id="179" name="Объект 2"/>
          <p:cNvSpPr txBox="1"/>
          <p:nvPr/>
        </p:nvSpPr>
        <p:spPr>
          <a:xfrm>
            <a:off x="258762" y="267494"/>
            <a:ext cx="8640962" cy="4213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defTabSz="914400">
              <a:defRPr sz="24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Как регулируется включение в Реестр?</a:t>
            </a:r>
          </a:p>
        </p:txBody>
      </p:sp>
      <p:sp>
        <p:nvSpPr>
          <p:cNvPr id="180" name="Номер слайда 3"/>
          <p:cNvSpPr txBox="1">
            <a:spLocks noGrp="1"/>
          </p:cNvSpPr>
          <p:nvPr>
            <p:ph type="sldNum" sz="quarter" idx="2"/>
          </p:nvPr>
        </p:nvSpPr>
        <p:spPr>
          <a:xfrm>
            <a:off x="8648220" y="4768684"/>
            <a:ext cx="193037" cy="287084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>
              <a:defRPr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181" name="Прямоугольник 2"/>
          <p:cNvSpPr/>
          <p:nvPr/>
        </p:nvSpPr>
        <p:spPr>
          <a:xfrm>
            <a:off x="258762" y="1347614"/>
            <a:ext cx="8504189" cy="2862322"/>
          </a:xfrm>
          <a:prstGeom prst="rect">
            <a:avLst/>
          </a:prstGeom>
          <a:solidFill>
            <a:srgbClr val="FFE699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 algn="just">
              <a:buClr>
                <a:srgbClr val="2E75B6"/>
              </a:buClr>
              <a:buSzPct val="100000"/>
              <a:buChar char="❖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Приказ</a:t>
            </a:r>
            <a:r>
              <a:rPr dirty="0"/>
              <a:t> </a:t>
            </a:r>
            <a:r>
              <a:rPr dirty="0" err="1"/>
              <a:t>комитета</a:t>
            </a:r>
            <a:r>
              <a:rPr dirty="0"/>
              <a:t> по социальной защите населения Ленинградской области </a:t>
            </a:r>
            <a:r>
              <a:rPr dirty="0" err="1"/>
              <a:t>от</a:t>
            </a:r>
            <a:r>
              <a:rPr dirty="0"/>
              <a:t> 19.06.2018 № 13 «О </a:t>
            </a:r>
            <a:r>
              <a:rPr dirty="0" err="1"/>
              <a:t>формировании</a:t>
            </a:r>
            <a:r>
              <a:rPr dirty="0"/>
              <a:t> и </a:t>
            </a:r>
            <a:r>
              <a:rPr dirty="0" err="1"/>
              <a:t>ведении</a:t>
            </a:r>
            <a:r>
              <a:rPr dirty="0"/>
              <a:t> </a:t>
            </a:r>
            <a:r>
              <a:rPr dirty="0" err="1"/>
              <a:t>Реестра</a:t>
            </a:r>
            <a:r>
              <a:rPr dirty="0"/>
              <a:t> </a:t>
            </a:r>
            <a:r>
              <a:rPr dirty="0" err="1"/>
              <a:t>поставщиков</a:t>
            </a:r>
            <a:r>
              <a:rPr dirty="0"/>
              <a:t> </a:t>
            </a:r>
            <a:r>
              <a:rPr dirty="0" err="1"/>
              <a:t>социальных</a:t>
            </a:r>
            <a:r>
              <a:rPr dirty="0"/>
              <a:t> </a:t>
            </a:r>
            <a:r>
              <a:rPr dirty="0" err="1"/>
              <a:t>услуг</a:t>
            </a:r>
            <a:r>
              <a:rPr dirty="0"/>
              <a:t> в Ленинградской области и </a:t>
            </a:r>
            <a:r>
              <a:rPr dirty="0" err="1"/>
              <a:t>Регистра</a:t>
            </a:r>
            <a:r>
              <a:rPr dirty="0"/>
              <a:t> </a:t>
            </a:r>
            <a:r>
              <a:rPr dirty="0" err="1"/>
              <a:t>получателей</a:t>
            </a:r>
            <a:r>
              <a:rPr dirty="0"/>
              <a:t> </a:t>
            </a:r>
            <a:r>
              <a:rPr dirty="0" err="1"/>
              <a:t>социальных</a:t>
            </a:r>
            <a:r>
              <a:rPr dirty="0"/>
              <a:t> </a:t>
            </a:r>
            <a:r>
              <a:rPr dirty="0" err="1"/>
              <a:t>услуг</a:t>
            </a:r>
            <a:r>
              <a:rPr dirty="0"/>
              <a:t> в Ленинградской области»</a:t>
            </a:r>
            <a:endParaRPr dirty="0">
              <a:latin typeface="+mj-lt"/>
              <a:ea typeface="+mj-ea"/>
              <a:cs typeface="+mj-cs"/>
              <a:sym typeface="Helvetica"/>
            </a:endParaRPr>
          </a:p>
          <a:p>
            <a:pPr algn="just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>
              <a:latin typeface="+mj-lt"/>
              <a:ea typeface="+mj-ea"/>
              <a:cs typeface="+mj-cs"/>
              <a:sym typeface="Helvetica"/>
            </a:endParaRPr>
          </a:p>
          <a:p>
            <a:pPr marL="342900" indent="-342900" algn="just">
              <a:buClr>
                <a:srgbClr val="2E75B6"/>
              </a:buClr>
              <a:buSzPct val="100000"/>
              <a:buChar char="❖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err="1"/>
              <a:t>Распоряжение</a:t>
            </a:r>
            <a:r>
              <a:rPr dirty="0"/>
              <a:t> </a:t>
            </a:r>
            <a:r>
              <a:rPr dirty="0" err="1"/>
              <a:t>комитета</a:t>
            </a:r>
            <a:r>
              <a:rPr dirty="0"/>
              <a:t> по социальной защите населения Ленинградской области </a:t>
            </a:r>
            <a:r>
              <a:rPr dirty="0" err="1"/>
              <a:t>от</a:t>
            </a:r>
            <a:r>
              <a:rPr dirty="0"/>
              <a:t> 24.07.2018 № 418 «О </a:t>
            </a:r>
            <a:r>
              <a:rPr dirty="0" err="1"/>
              <a:t>создании</a:t>
            </a:r>
            <a:r>
              <a:rPr dirty="0"/>
              <a:t> </a:t>
            </a:r>
            <a:r>
              <a:rPr dirty="0" err="1"/>
              <a:t>комиссии</a:t>
            </a:r>
            <a:r>
              <a:rPr dirty="0"/>
              <a:t> по </a:t>
            </a:r>
            <a:r>
              <a:rPr dirty="0" err="1"/>
              <a:t>формированию</a:t>
            </a:r>
            <a:r>
              <a:rPr dirty="0"/>
              <a:t> и </a:t>
            </a:r>
            <a:r>
              <a:rPr dirty="0" err="1"/>
              <a:t>ведению</a:t>
            </a:r>
            <a:r>
              <a:rPr dirty="0"/>
              <a:t> </a:t>
            </a:r>
            <a:r>
              <a:rPr dirty="0" err="1"/>
              <a:t>Реестра</a:t>
            </a:r>
            <a:r>
              <a:rPr dirty="0"/>
              <a:t> </a:t>
            </a:r>
            <a:r>
              <a:rPr dirty="0" err="1"/>
              <a:t>поставщиков</a:t>
            </a:r>
            <a:r>
              <a:rPr dirty="0"/>
              <a:t> </a:t>
            </a:r>
            <a:r>
              <a:rPr dirty="0" err="1"/>
              <a:t>социальных</a:t>
            </a:r>
            <a:r>
              <a:rPr dirty="0"/>
              <a:t> </a:t>
            </a:r>
            <a:r>
              <a:rPr dirty="0" err="1"/>
              <a:t>услуг</a:t>
            </a:r>
            <a:r>
              <a:rPr dirty="0"/>
              <a:t> в Ленинградской области, </a:t>
            </a:r>
            <a:r>
              <a:rPr dirty="0" err="1"/>
              <a:t>состав</a:t>
            </a:r>
            <a:r>
              <a:rPr dirty="0"/>
              <a:t> и </a:t>
            </a:r>
            <a:r>
              <a:rPr dirty="0" err="1"/>
              <a:t>порядок</a:t>
            </a:r>
            <a:r>
              <a:rPr dirty="0"/>
              <a:t> </a:t>
            </a:r>
            <a:r>
              <a:rPr dirty="0" err="1"/>
              <a:t>работы</a:t>
            </a:r>
            <a:r>
              <a:rPr dirty="0" smtClean="0"/>
              <a:t>»</a:t>
            </a:r>
            <a:endParaRPr dirty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8753" y="-1588"/>
            <a:ext cx="9144001" cy="5145088"/>
          </a:xfrm>
          <a:prstGeom prst="rect">
            <a:avLst/>
          </a:prstGeom>
          <a:ln w="12700">
            <a:miter lim="400000"/>
          </a:ln>
        </p:spPr>
      </p:pic>
      <p:sp>
        <p:nvSpPr>
          <p:cNvPr id="184" name="Номер слайда 3"/>
          <p:cNvSpPr txBox="1">
            <a:spLocks noGrp="1"/>
          </p:cNvSpPr>
          <p:nvPr>
            <p:ph type="sldNum" sz="quarter" idx="2"/>
          </p:nvPr>
        </p:nvSpPr>
        <p:spPr>
          <a:xfrm>
            <a:off x="8648220" y="4768684"/>
            <a:ext cx="193037" cy="287084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>
              <a:defRPr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185" name="TextBox 2"/>
          <p:cNvSpPr txBox="1"/>
          <p:nvPr/>
        </p:nvSpPr>
        <p:spPr>
          <a:xfrm>
            <a:off x="251519" y="267494"/>
            <a:ext cx="8640961" cy="4213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Порядок включения в Реестр</a:t>
            </a:r>
          </a:p>
        </p:txBody>
      </p:sp>
      <p:grpSp>
        <p:nvGrpSpPr>
          <p:cNvPr id="201" name="Схема 1"/>
          <p:cNvGrpSpPr/>
          <p:nvPr/>
        </p:nvGrpSpPr>
        <p:grpSpPr>
          <a:xfrm>
            <a:off x="251521" y="843558"/>
            <a:ext cx="8424936" cy="3960439"/>
            <a:chOff x="0" y="0"/>
            <a:chExt cx="8424935" cy="3960439"/>
          </a:xfrm>
        </p:grpSpPr>
        <p:grpSp>
          <p:nvGrpSpPr>
            <p:cNvPr id="188" name="Группа"/>
            <p:cNvGrpSpPr/>
            <p:nvPr/>
          </p:nvGrpSpPr>
          <p:grpSpPr>
            <a:xfrm>
              <a:off x="0" y="0"/>
              <a:ext cx="6739949" cy="871297"/>
              <a:chOff x="0" y="0"/>
              <a:chExt cx="6739948" cy="871296"/>
            </a:xfrm>
          </p:grpSpPr>
          <p:sp>
            <p:nvSpPr>
              <p:cNvPr id="186" name="Сквиркл"/>
              <p:cNvSpPr/>
              <p:nvPr/>
            </p:nvSpPr>
            <p:spPr>
              <a:xfrm>
                <a:off x="0" y="0"/>
                <a:ext cx="6739949" cy="871297"/>
              </a:xfrm>
              <a:prstGeom prst="roundRect">
                <a:avLst>
                  <a:gd name="adj" fmla="val 10000"/>
                </a:avLst>
              </a:prstGeom>
              <a:solidFill>
                <a:schemeClr val="accent1">
                  <a:alpha val="90000"/>
                </a:schemeClr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800100">
                  <a:lnSpc>
                    <a:spcPct val="90000"/>
                  </a:lnSpc>
                  <a:spcBef>
                    <a:spcPts val="700"/>
                  </a:spcBef>
                  <a:defRPr b="1"/>
                </a:pPr>
                <a:endParaRPr/>
              </a:p>
            </p:txBody>
          </p:sp>
          <p:sp>
            <p:nvSpPr>
              <p:cNvPr id="187" name="Актуализация сведений в учредительных документах"/>
              <p:cNvSpPr txBox="1"/>
              <p:nvPr/>
            </p:nvSpPr>
            <p:spPr>
              <a:xfrm>
                <a:off x="25519" y="238573"/>
                <a:ext cx="5726127" cy="39415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68580" tIns="68580" rIns="68580" bIns="68580" numCol="1" anchor="ctr">
                <a:spAutoFit/>
              </a:bodyPr>
              <a:lstStyle>
                <a:lvl1pPr defTabSz="800100">
                  <a:lnSpc>
                    <a:spcPct val="90000"/>
                  </a:lnSpc>
                  <a:spcBef>
                    <a:spcPts val="700"/>
                  </a:spcBef>
                  <a:defRPr b="1"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</a:lstStyle>
              <a:p>
                <a:r>
                  <a:rPr dirty="0" err="1"/>
                  <a:t>Актуализация</a:t>
                </a:r>
                <a:r>
                  <a:rPr dirty="0"/>
                  <a:t> </a:t>
                </a:r>
                <a:r>
                  <a:rPr dirty="0" err="1"/>
                  <a:t>сведений</a:t>
                </a:r>
                <a:r>
                  <a:rPr dirty="0"/>
                  <a:t> в </a:t>
                </a:r>
                <a:r>
                  <a:rPr dirty="0" err="1"/>
                  <a:t>учредительных</a:t>
                </a:r>
                <a:r>
                  <a:rPr dirty="0"/>
                  <a:t> </a:t>
                </a:r>
                <a:r>
                  <a:rPr dirty="0" err="1"/>
                  <a:t>документах</a:t>
                </a:r>
                <a:endParaRPr dirty="0"/>
              </a:p>
            </p:txBody>
          </p:sp>
        </p:grpSp>
        <p:grpSp>
          <p:nvGrpSpPr>
            <p:cNvPr id="191" name="Группа"/>
            <p:cNvGrpSpPr/>
            <p:nvPr/>
          </p:nvGrpSpPr>
          <p:grpSpPr>
            <a:xfrm>
              <a:off x="564470" y="1029713"/>
              <a:ext cx="6739949" cy="871298"/>
              <a:chOff x="0" y="0"/>
              <a:chExt cx="6739948" cy="871296"/>
            </a:xfrm>
          </p:grpSpPr>
          <p:sp>
            <p:nvSpPr>
              <p:cNvPr id="189" name="Сквиркл"/>
              <p:cNvSpPr/>
              <p:nvPr/>
            </p:nvSpPr>
            <p:spPr>
              <a:xfrm>
                <a:off x="0" y="0"/>
                <a:ext cx="6739949" cy="871297"/>
              </a:xfrm>
              <a:prstGeom prst="roundRect">
                <a:avLst>
                  <a:gd name="adj" fmla="val 10000"/>
                </a:avLst>
              </a:prstGeom>
              <a:solidFill>
                <a:schemeClr val="accent1">
                  <a:alpha val="76667"/>
                </a:schemeClr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800100">
                  <a:lnSpc>
                    <a:spcPct val="90000"/>
                  </a:lnSpc>
                  <a:spcBef>
                    <a:spcPts val="700"/>
                  </a:spcBef>
                  <a:defRPr b="1"/>
                </a:pPr>
                <a:endParaRPr/>
              </a:p>
            </p:txBody>
          </p:sp>
          <p:sp>
            <p:nvSpPr>
              <p:cNvPr id="190" name="Соответствие требованиям, предъявляемым  к поставщикам"/>
              <p:cNvSpPr txBox="1"/>
              <p:nvPr/>
            </p:nvSpPr>
            <p:spPr>
              <a:xfrm>
                <a:off x="25518" y="118072"/>
                <a:ext cx="5558099" cy="63515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68580" tIns="68580" rIns="68580" bIns="68580" numCol="1" anchor="ctr">
                <a:spAutoFit/>
              </a:bodyPr>
              <a:lstStyle>
                <a:lvl1pPr defTabSz="800100">
                  <a:lnSpc>
                    <a:spcPct val="90000"/>
                  </a:lnSpc>
                  <a:spcBef>
                    <a:spcPts val="700"/>
                  </a:spcBef>
                  <a:defRPr b="1"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</a:lstStyle>
              <a:p>
                <a:r>
                  <a:t>Соответствие требованиям, предъявляемым  к поставщикам</a:t>
                </a:r>
              </a:p>
            </p:txBody>
          </p:sp>
        </p:grpSp>
        <p:grpSp>
          <p:nvGrpSpPr>
            <p:cNvPr id="194" name="Группа"/>
            <p:cNvGrpSpPr/>
            <p:nvPr/>
          </p:nvGrpSpPr>
          <p:grpSpPr>
            <a:xfrm>
              <a:off x="1120516" y="2059427"/>
              <a:ext cx="6739949" cy="871298"/>
              <a:chOff x="0" y="0"/>
              <a:chExt cx="6739948" cy="871296"/>
            </a:xfrm>
          </p:grpSpPr>
          <p:sp>
            <p:nvSpPr>
              <p:cNvPr id="192" name="Сквиркл"/>
              <p:cNvSpPr/>
              <p:nvPr/>
            </p:nvSpPr>
            <p:spPr>
              <a:xfrm>
                <a:off x="0" y="0"/>
                <a:ext cx="6739949" cy="871297"/>
              </a:xfrm>
              <a:prstGeom prst="roundRect">
                <a:avLst>
                  <a:gd name="adj" fmla="val 10000"/>
                </a:avLst>
              </a:prstGeom>
              <a:solidFill>
                <a:schemeClr val="accent1">
                  <a:alpha val="63333"/>
                </a:schemeClr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800100">
                  <a:lnSpc>
                    <a:spcPct val="90000"/>
                  </a:lnSpc>
                  <a:spcBef>
                    <a:spcPts val="700"/>
                  </a:spcBef>
                  <a:defRPr b="1"/>
                </a:pPr>
                <a:endParaRPr/>
              </a:p>
            </p:txBody>
          </p:sp>
          <p:sp>
            <p:nvSpPr>
              <p:cNvPr id="193" name="Подача в комитет заявление о включении в Реестр"/>
              <p:cNvSpPr txBox="1"/>
              <p:nvPr/>
            </p:nvSpPr>
            <p:spPr>
              <a:xfrm>
                <a:off x="25518" y="238573"/>
                <a:ext cx="5566523" cy="39415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68580" tIns="68580" rIns="68580" bIns="68580" numCol="1" anchor="ctr">
                <a:spAutoFit/>
              </a:bodyPr>
              <a:lstStyle>
                <a:lvl1pPr defTabSz="800100">
                  <a:lnSpc>
                    <a:spcPct val="90000"/>
                  </a:lnSpc>
                  <a:spcBef>
                    <a:spcPts val="700"/>
                  </a:spcBef>
                  <a:defRPr b="1"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</a:lstStyle>
              <a:p>
                <a:r>
                  <a:rPr dirty="0" err="1"/>
                  <a:t>Подача</a:t>
                </a:r>
                <a:r>
                  <a:rPr dirty="0"/>
                  <a:t> в </a:t>
                </a:r>
                <a:r>
                  <a:rPr dirty="0" err="1"/>
                  <a:t>комитет</a:t>
                </a:r>
                <a:r>
                  <a:rPr dirty="0"/>
                  <a:t> </a:t>
                </a:r>
                <a:r>
                  <a:rPr dirty="0" err="1" smtClean="0"/>
                  <a:t>заявлени</a:t>
                </a:r>
                <a:r>
                  <a:rPr lang="ru-RU" dirty="0" smtClean="0"/>
                  <a:t>я</a:t>
                </a:r>
                <a:r>
                  <a:rPr dirty="0" smtClean="0"/>
                  <a:t> </a:t>
                </a:r>
                <a:r>
                  <a:rPr dirty="0"/>
                  <a:t>о </a:t>
                </a:r>
                <a:r>
                  <a:rPr dirty="0" err="1"/>
                  <a:t>включении</a:t>
                </a:r>
                <a:r>
                  <a:rPr dirty="0"/>
                  <a:t> в </a:t>
                </a:r>
                <a:r>
                  <a:rPr dirty="0" err="1"/>
                  <a:t>Реестр</a:t>
                </a:r>
                <a:r>
                  <a:rPr dirty="0"/>
                  <a:t> </a:t>
                </a:r>
              </a:p>
            </p:txBody>
          </p:sp>
        </p:grpSp>
        <p:grpSp>
          <p:nvGrpSpPr>
            <p:cNvPr id="197" name="Группа"/>
            <p:cNvGrpSpPr/>
            <p:nvPr/>
          </p:nvGrpSpPr>
          <p:grpSpPr>
            <a:xfrm>
              <a:off x="1684987" y="3089143"/>
              <a:ext cx="6739949" cy="871297"/>
              <a:chOff x="0" y="0"/>
              <a:chExt cx="6739948" cy="871296"/>
            </a:xfrm>
          </p:grpSpPr>
          <p:sp>
            <p:nvSpPr>
              <p:cNvPr id="195" name="Сквиркл"/>
              <p:cNvSpPr/>
              <p:nvPr/>
            </p:nvSpPr>
            <p:spPr>
              <a:xfrm>
                <a:off x="0" y="0"/>
                <a:ext cx="6739949" cy="871297"/>
              </a:xfrm>
              <a:prstGeom prst="roundRect">
                <a:avLst>
                  <a:gd name="adj" fmla="val 10000"/>
                </a:avLst>
              </a:prstGeom>
              <a:solidFill>
                <a:schemeClr val="accent1">
                  <a:alpha val="49999"/>
                </a:schemeClr>
              </a:soli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defTabSz="800100">
                  <a:lnSpc>
                    <a:spcPct val="90000"/>
                  </a:lnSpc>
                  <a:spcBef>
                    <a:spcPts val="700"/>
                  </a:spcBef>
                  <a:defRPr b="1"/>
                </a:pPr>
                <a:endParaRPr/>
              </a:p>
            </p:txBody>
          </p:sp>
          <p:sp>
            <p:nvSpPr>
              <p:cNvPr id="196" name="Рассмотрение заявления комиссией"/>
              <p:cNvSpPr txBox="1"/>
              <p:nvPr/>
            </p:nvSpPr>
            <p:spPr>
              <a:xfrm>
                <a:off x="25518" y="238573"/>
                <a:ext cx="5558099" cy="39415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68580" tIns="68580" rIns="68580" bIns="68580" numCol="1" anchor="ctr">
                <a:spAutoFit/>
              </a:bodyPr>
              <a:lstStyle>
                <a:lvl1pPr defTabSz="800100">
                  <a:lnSpc>
                    <a:spcPct val="90000"/>
                  </a:lnSpc>
                  <a:spcBef>
                    <a:spcPts val="700"/>
                  </a:spcBef>
                  <a:defRPr b="1"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</a:lstStyle>
              <a:p>
                <a:r>
                  <a:t>Рассмотрение заявления комиссией  </a:t>
                </a:r>
              </a:p>
            </p:txBody>
          </p:sp>
        </p:grpSp>
        <p:sp>
          <p:nvSpPr>
            <p:cNvPr id="198" name="Фигура"/>
            <p:cNvSpPr/>
            <p:nvPr/>
          </p:nvSpPr>
          <p:spPr>
            <a:xfrm>
              <a:off x="6173604" y="667334"/>
              <a:ext cx="566343" cy="566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880"/>
                  </a:moveTo>
                  <a:lnTo>
                    <a:pt x="4860" y="11880"/>
                  </a:lnTo>
                  <a:lnTo>
                    <a:pt x="4860" y="0"/>
                  </a:lnTo>
                  <a:lnTo>
                    <a:pt x="16740" y="0"/>
                  </a:lnTo>
                  <a:lnTo>
                    <a:pt x="16740" y="11880"/>
                  </a:lnTo>
                  <a:lnTo>
                    <a:pt x="21600" y="11880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chemeClr val="accent4">
                <a:alpha val="90000"/>
              </a:schemeClr>
            </a:solidFill>
            <a:ln w="25400" cap="flat">
              <a:solidFill>
                <a:srgbClr val="D0DEEF">
                  <a:alpha val="90000"/>
                </a:srgbClr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ts val="700"/>
                </a:spcBef>
                <a:defRPr sz="2400" b="1"/>
              </a:pPr>
              <a:endParaRPr/>
            </a:p>
          </p:txBody>
        </p:sp>
        <p:sp>
          <p:nvSpPr>
            <p:cNvPr id="199" name="Фигура"/>
            <p:cNvSpPr/>
            <p:nvPr/>
          </p:nvSpPr>
          <p:spPr>
            <a:xfrm>
              <a:off x="6738076" y="1697047"/>
              <a:ext cx="566343" cy="56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880"/>
                  </a:moveTo>
                  <a:lnTo>
                    <a:pt x="4860" y="11880"/>
                  </a:lnTo>
                  <a:lnTo>
                    <a:pt x="4860" y="0"/>
                  </a:lnTo>
                  <a:lnTo>
                    <a:pt x="16740" y="0"/>
                  </a:lnTo>
                  <a:lnTo>
                    <a:pt x="16740" y="11880"/>
                  </a:lnTo>
                  <a:lnTo>
                    <a:pt x="21600" y="11880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25400" cap="flat">
              <a:solidFill>
                <a:srgbClr val="D0DEEF">
                  <a:alpha val="90000"/>
                </a:srgbClr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ts val="700"/>
                </a:spcBef>
                <a:defRPr sz="2400" b="1"/>
              </a:pPr>
              <a:endParaRPr/>
            </a:p>
          </p:txBody>
        </p:sp>
        <p:sp>
          <p:nvSpPr>
            <p:cNvPr id="200" name="Фигура"/>
            <p:cNvSpPr/>
            <p:nvPr/>
          </p:nvSpPr>
          <p:spPr>
            <a:xfrm>
              <a:off x="7294122" y="2726762"/>
              <a:ext cx="566343" cy="56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880"/>
                  </a:moveTo>
                  <a:lnTo>
                    <a:pt x="4860" y="11880"/>
                  </a:lnTo>
                  <a:lnTo>
                    <a:pt x="4860" y="0"/>
                  </a:lnTo>
                  <a:lnTo>
                    <a:pt x="16740" y="0"/>
                  </a:lnTo>
                  <a:lnTo>
                    <a:pt x="16740" y="11880"/>
                  </a:lnTo>
                  <a:lnTo>
                    <a:pt x="21600" y="11880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chemeClr val="accent4">
                <a:alpha val="50000"/>
              </a:schemeClr>
            </a:solidFill>
            <a:ln w="25400" cap="flat">
              <a:solidFill>
                <a:srgbClr val="D0DEEF">
                  <a:alpha val="90000"/>
                </a:srgbClr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ts val="700"/>
                </a:spcBef>
                <a:defRPr sz="2400" b="1"/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145088"/>
          </a:xfrm>
          <a:prstGeom prst="rect">
            <a:avLst/>
          </a:prstGeom>
          <a:ln w="12700">
            <a:miter lim="400000"/>
          </a:ln>
        </p:spPr>
      </p:pic>
      <p:sp>
        <p:nvSpPr>
          <p:cNvPr id="204" name="Объект 2"/>
          <p:cNvSpPr txBox="1"/>
          <p:nvPr/>
        </p:nvSpPr>
        <p:spPr>
          <a:xfrm>
            <a:off x="251519" y="181866"/>
            <a:ext cx="8640962" cy="4213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defTabSz="914400">
              <a:defRPr sz="24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Контроль за деятельностью поставщиков</a:t>
            </a:r>
          </a:p>
        </p:txBody>
      </p:sp>
      <p:sp>
        <p:nvSpPr>
          <p:cNvPr id="205" name="Номер слайда 3"/>
          <p:cNvSpPr txBox="1">
            <a:spLocks noGrp="1"/>
          </p:cNvSpPr>
          <p:nvPr>
            <p:ph type="sldNum" sz="quarter" idx="2"/>
          </p:nvPr>
        </p:nvSpPr>
        <p:spPr>
          <a:xfrm>
            <a:off x="8648220" y="4768684"/>
            <a:ext cx="193037" cy="287084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>
              <a:defRPr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8</a:t>
            </a:fld>
            <a:endParaRPr/>
          </a:p>
        </p:txBody>
      </p:sp>
      <p:grpSp>
        <p:nvGrpSpPr>
          <p:cNvPr id="208" name="Группа"/>
          <p:cNvGrpSpPr/>
          <p:nvPr/>
        </p:nvGrpSpPr>
        <p:grpSpPr>
          <a:xfrm>
            <a:off x="258425" y="3147815"/>
            <a:ext cx="3737511" cy="1800199"/>
            <a:chOff x="0" y="0"/>
            <a:chExt cx="3737509" cy="1800198"/>
          </a:xfrm>
        </p:grpSpPr>
        <p:sp>
          <p:nvSpPr>
            <p:cNvPr id="206" name="Сквиркл"/>
            <p:cNvSpPr/>
            <p:nvPr/>
          </p:nvSpPr>
          <p:spPr>
            <a:xfrm>
              <a:off x="0" y="0"/>
              <a:ext cx="3737510" cy="1800199"/>
            </a:xfrm>
            <a:prstGeom prst="roundRect">
              <a:avLst>
                <a:gd name="adj" fmla="val 10000"/>
              </a:avLst>
            </a:prstGeom>
            <a:solidFill>
              <a:srgbClr val="FFE699"/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ts val="700"/>
                </a:spcBef>
                <a:defRPr sz="1600" b="1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207" name="Постановление Правительства Ленинградской области от 02.12.2014 № 560 «Об утверждении Порядка организации осуществления регионального государственного контроля (надзора) в сфере социального обслуживания»"/>
            <p:cNvSpPr txBox="1"/>
            <p:nvPr/>
          </p:nvSpPr>
          <p:spPr>
            <a:xfrm>
              <a:off x="62886" y="149985"/>
              <a:ext cx="3611737" cy="150022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20320" tIns="20320" rIns="20320" bIns="20320" numCol="1" anchor="ctr">
              <a:spAutoFit/>
            </a:bodyPr>
            <a:lstStyle/>
            <a:p>
              <a:pPr algn="ctr" defTabSz="711200">
                <a:lnSpc>
                  <a:spcPct val="90000"/>
                </a:lnSpc>
                <a:spcBef>
                  <a:spcPts val="600"/>
                </a:spcBef>
                <a:defRPr sz="1600" b="1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Постановление Правительства Ленинградской области от 02.12.2014 № 560 «Об утверждении Порядка организации осуществления регионального государственного контроля (надзора) в сфере социального обслуживания»</a:t>
              </a:r>
            </a:p>
          </p:txBody>
        </p:sp>
      </p:grpSp>
      <p:grpSp>
        <p:nvGrpSpPr>
          <p:cNvPr id="211" name="Группа"/>
          <p:cNvGrpSpPr/>
          <p:nvPr/>
        </p:nvGrpSpPr>
        <p:grpSpPr>
          <a:xfrm>
            <a:off x="3851919" y="771551"/>
            <a:ext cx="5040560" cy="2808312"/>
            <a:chOff x="0" y="0"/>
            <a:chExt cx="5040558" cy="2808311"/>
          </a:xfrm>
        </p:grpSpPr>
        <p:sp>
          <p:nvSpPr>
            <p:cNvPr id="209" name="Сквиркл"/>
            <p:cNvSpPr/>
            <p:nvPr/>
          </p:nvSpPr>
          <p:spPr>
            <a:xfrm>
              <a:off x="0" y="0"/>
              <a:ext cx="5040559" cy="2808312"/>
            </a:xfrm>
            <a:prstGeom prst="roundRect">
              <a:avLst>
                <a:gd name="adj" fmla="val 10000"/>
              </a:avLst>
            </a:prstGeom>
            <a:solidFill>
              <a:srgbClr val="9DC3E6"/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defTabSz="1066800">
                <a:lnSpc>
                  <a:spcPct val="90000"/>
                </a:lnSpc>
                <a:spcBef>
                  <a:spcPts val="700"/>
                </a:spcBef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0" name="Цель - выявление, предупреждение и пресечение нарушений обязательных требований к объему и качеству социальных услуг, порядку и условиям их оказания, а также требований к обеспечению условий доступной среды для инвалидов"/>
            <p:cNvSpPr txBox="1"/>
            <p:nvPr/>
          </p:nvSpPr>
          <p:spPr>
            <a:xfrm>
              <a:off x="97492" y="124033"/>
              <a:ext cx="4845575" cy="25602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30480" tIns="30480" rIns="30480" bIns="30480" numCol="1" anchor="ctr">
              <a:spAutoFit/>
            </a:bodyPr>
            <a:lstStyle/>
            <a:p>
              <a:pPr defTabSz="1066800">
                <a:lnSpc>
                  <a:spcPct val="90000"/>
                </a:lnSpc>
                <a:spcBef>
                  <a:spcPts val="1000"/>
                </a:spcBef>
                <a:defRPr sz="2400" b="1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Цель - </a:t>
              </a:r>
              <a:r>
                <a:rPr b="0"/>
                <a:t>выявление, предупреждение и пресечение нарушений обязательных требований к объему и качеству социальных услуг, порядку и условиям их оказания, а также требований к обеспечению условий доступной среды для инвалидов</a:t>
              </a:r>
            </a:p>
          </p:txBody>
        </p:sp>
      </p:grpSp>
      <p:pic>
        <p:nvPicPr>
          <p:cNvPr id="212" name="Рисунок 4" descr="Рисунок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23527" y="771549"/>
            <a:ext cx="2314176" cy="201504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145088"/>
          </a:xfrm>
          <a:prstGeom prst="rect">
            <a:avLst/>
          </a:prstGeom>
          <a:ln w="12700">
            <a:miter lim="400000"/>
          </a:ln>
        </p:spPr>
      </p:pic>
      <p:sp>
        <p:nvSpPr>
          <p:cNvPr id="215" name="Объект 2"/>
          <p:cNvSpPr txBox="1"/>
          <p:nvPr/>
        </p:nvSpPr>
        <p:spPr>
          <a:xfrm>
            <a:off x="251519" y="431302"/>
            <a:ext cx="8640962" cy="4213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defTabSz="914400">
              <a:defRPr sz="24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Требования к поставщикам социальных услуг</a:t>
            </a:r>
          </a:p>
        </p:txBody>
      </p:sp>
      <p:sp>
        <p:nvSpPr>
          <p:cNvPr id="216" name="Номер слайда 3"/>
          <p:cNvSpPr txBox="1">
            <a:spLocks noGrp="1"/>
          </p:cNvSpPr>
          <p:nvPr>
            <p:ph type="sldNum" sz="quarter" idx="2"/>
          </p:nvPr>
        </p:nvSpPr>
        <p:spPr>
          <a:xfrm>
            <a:off x="8648220" y="4768684"/>
            <a:ext cx="193037" cy="287084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>
              <a:defRPr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9</a:t>
            </a:fld>
            <a:endParaRPr/>
          </a:p>
        </p:txBody>
      </p:sp>
      <p:grpSp>
        <p:nvGrpSpPr>
          <p:cNvPr id="219" name="Скругленный прямоугольник 3"/>
          <p:cNvGrpSpPr/>
          <p:nvPr/>
        </p:nvGrpSpPr>
        <p:grpSpPr>
          <a:xfrm>
            <a:off x="251519" y="1491629"/>
            <a:ext cx="8513328" cy="1736643"/>
            <a:chOff x="0" y="0"/>
            <a:chExt cx="8513326" cy="1736641"/>
          </a:xfrm>
        </p:grpSpPr>
        <p:sp>
          <p:nvSpPr>
            <p:cNvPr id="217" name="Сквиркл"/>
            <p:cNvSpPr/>
            <p:nvPr/>
          </p:nvSpPr>
          <p:spPr>
            <a:xfrm>
              <a:off x="0" y="0"/>
              <a:ext cx="8513327" cy="1736642"/>
            </a:xfrm>
            <a:prstGeom prst="roundRect">
              <a:avLst>
                <a:gd name="adj" fmla="val 16667"/>
              </a:avLst>
            </a:prstGeom>
            <a:solidFill>
              <a:srgbClr val="FFE699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2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218" name="кадровая обеспеченность (уровень квалификации)…"/>
            <p:cNvSpPr txBox="1"/>
            <p:nvPr/>
          </p:nvSpPr>
          <p:spPr>
            <a:xfrm>
              <a:off x="84775" y="143276"/>
              <a:ext cx="8343777" cy="14500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marL="285750" indent="-285750">
                <a:buClr>
                  <a:srgbClr val="2E75B6"/>
                </a:buClr>
                <a:buSzPct val="100000"/>
                <a:buChar char="❖"/>
                <a:defRPr sz="2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 dirty="0" err="1"/>
                <a:t>кадровая</a:t>
              </a:r>
              <a:r>
                <a:rPr dirty="0"/>
                <a:t> </a:t>
              </a:r>
              <a:r>
                <a:rPr dirty="0" err="1"/>
                <a:t>обеспеченность</a:t>
              </a:r>
              <a:r>
                <a:rPr dirty="0"/>
                <a:t> (</a:t>
              </a:r>
              <a:r>
                <a:rPr dirty="0" err="1"/>
                <a:t>уровень</a:t>
              </a:r>
              <a:r>
                <a:rPr dirty="0"/>
                <a:t> </a:t>
              </a:r>
              <a:r>
                <a:rPr dirty="0" err="1"/>
                <a:t>квалификации</a:t>
              </a:r>
              <a:r>
                <a:rPr dirty="0"/>
                <a:t>)</a:t>
              </a:r>
              <a:endParaRPr dirty="0">
                <a:latin typeface="+mj-lt"/>
                <a:ea typeface="+mj-ea"/>
                <a:cs typeface="+mj-cs"/>
                <a:sym typeface="Helvetica"/>
              </a:endParaRPr>
            </a:p>
            <a:p>
              <a:pPr marL="285750" indent="-285750">
                <a:buClr>
                  <a:srgbClr val="2E75B6"/>
                </a:buClr>
                <a:buSzPct val="100000"/>
                <a:buChar char="❖"/>
                <a:defRPr sz="2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 dirty="0" err="1"/>
                <a:t>доступность</a:t>
              </a:r>
              <a:r>
                <a:rPr dirty="0"/>
                <a:t> </a:t>
              </a:r>
              <a:r>
                <a:rPr dirty="0" err="1"/>
                <a:t>объекта</a:t>
              </a:r>
              <a:r>
                <a:rPr dirty="0"/>
                <a:t> для </a:t>
              </a:r>
              <a:r>
                <a:rPr dirty="0" err="1"/>
                <a:t>маломобильных</a:t>
              </a:r>
              <a:r>
                <a:rPr dirty="0"/>
                <a:t> </a:t>
              </a:r>
              <a:r>
                <a:rPr dirty="0" err="1"/>
                <a:t>граждан</a:t>
              </a:r>
              <a:endParaRPr dirty="0">
                <a:latin typeface="+mj-lt"/>
                <a:ea typeface="+mj-ea"/>
                <a:cs typeface="+mj-cs"/>
                <a:sym typeface="Helvetica"/>
              </a:endParaRPr>
            </a:p>
            <a:p>
              <a:pPr marL="285750" indent="-285750">
                <a:buClr>
                  <a:srgbClr val="2E75B6"/>
                </a:buClr>
                <a:buSzPct val="100000"/>
                <a:buChar char="❖"/>
                <a:defRPr sz="2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 dirty="0" err="1"/>
                <a:t>информационная</a:t>
              </a:r>
              <a:r>
                <a:rPr dirty="0"/>
                <a:t> </a:t>
              </a:r>
              <a:r>
                <a:rPr dirty="0" err="1"/>
                <a:t>открытость</a:t>
              </a:r>
              <a:endParaRPr dirty="0">
                <a:latin typeface="+mj-lt"/>
                <a:ea typeface="+mj-ea"/>
                <a:cs typeface="+mj-cs"/>
                <a:sym typeface="Helvetica"/>
              </a:endParaRPr>
            </a:p>
            <a:p>
              <a:pPr marL="285750" indent="-285750">
                <a:buClr>
                  <a:srgbClr val="2E75B6"/>
                </a:buClr>
                <a:buSzPct val="100000"/>
                <a:buChar char="❖"/>
                <a:defRPr sz="2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rPr dirty="0" err="1"/>
                <a:t>наличие</a:t>
              </a:r>
              <a:r>
                <a:rPr dirty="0"/>
                <a:t> </a:t>
              </a:r>
              <a:r>
                <a:rPr dirty="0" err="1"/>
                <a:t>помещений</a:t>
              </a:r>
              <a:r>
                <a:rPr dirty="0"/>
                <a:t>, </a:t>
              </a:r>
              <a:r>
                <a:rPr dirty="0" err="1"/>
                <a:t>оснащенность</a:t>
              </a:r>
              <a:endParaRPr dirty="0"/>
            </a:p>
          </p:txBody>
        </p:sp>
      </p:grpSp>
      <p:sp>
        <p:nvSpPr>
          <p:cNvPr id="220" name="Прямоугольник 1"/>
          <p:cNvSpPr txBox="1"/>
          <p:nvPr/>
        </p:nvSpPr>
        <p:spPr>
          <a:xfrm>
            <a:off x="346389" y="3723878"/>
            <a:ext cx="8516755" cy="881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Постановление Правительства Ленинградской области </a:t>
            </a:r>
            <a:endParaRPr>
              <a:latin typeface="+mj-lt"/>
              <a:ea typeface="+mj-ea"/>
              <a:cs typeface="+mj-cs"/>
              <a:sym typeface="Helvetica"/>
            </a:endParaRPr>
          </a:p>
          <a:p>
            <a:pPr algn="ctr"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от 22.12.2017 № 606 «Об утверждении порядков предоставления социальных услуг поставщиками социальных услуг в Ленинградской области»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576</Words>
  <Application>Microsoft Office PowerPoint</Application>
  <PresentationFormat>Экран (16:9)</PresentationFormat>
  <Paragraphs>104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Щеголева Мария Михайловна</dc:creator>
  <cp:lastModifiedBy>Кузьминич Мария Михайловна</cp:lastModifiedBy>
  <cp:revision>7</cp:revision>
  <dcterms:modified xsi:type="dcterms:W3CDTF">2021-03-17T15:02:36Z</dcterms:modified>
</cp:coreProperties>
</file>