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image13.jpg" ContentType="image/jpg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  <p:sldMasterId id="2147483672" r:id="rId3"/>
  </p:sldMasterIdLst>
  <p:notesMasterIdLst>
    <p:notesMasterId r:id="rId21"/>
  </p:notesMasterIdLst>
  <p:sldIdLst>
    <p:sldId id="282" r:id="rId4"/>
    <p:sldId id="269" r:id="rId5"/>
    <p:sldId id="286" r:id="rId6"/>
    <p:sldId id="271" r:id="rId7"/>
    <p:sldId id="285" r:id="rId8"/>
    <p:sldId id="270" r:id="rId9"/>
    <p:sldId id="272" r:id="rId10"/>
    <p:sldId id="274" r:id="rId11"/>
    <p:sldId id="275" r:id="rId12"/>
    <p:sldId id="276" r:id="rId13"/>
    <p:sldId id="277" r:id="rId14"/>
    <p:sldId id="278" r:id="rId15"/>
    <p:sldId id="279" r:id="rId16"/>
    <p:sldId id="280" r:id="rId17"/>
    <p:sldId id="281" r:id="rId18"/>
    <p:sldId id="284" r:id="rId19"/>
    <p:sldId id="283" r:id="rId20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2" roundtripDataSignature="AMtx7mgqfAYyzFjf81LV1LnSYtHnJcaOZ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1522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32" Type="http://customschemas.google.com/relationships/presentationmetadata" Target="meta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116606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255722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583368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648571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140457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014678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998136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709489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9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9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8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9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2D38E7-1656-4A15-AA1F-CF6BAA8DA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83BC390-837F-47FC-97C2-A59A4EABF5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07A6D94-3B22-49B2-B3DA-8ABFD7EBE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DCA97-1F73-490D-ADDF-3A7E5F1C9828}" type="datetimeFigureOut">
              <a:rPr lang="ru-RU" smtClean="0"/>
              <a:t>13.05.2021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F494AA-FB67-4C92-BC2A-FE9B4D442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A5FCA4F-4E20-4583-AB13-28957E70C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E9330-ACBE-4A1D-97CD-19389C683C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23594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DEAC3-F9C6-4AFD-9A5F-A6D9A0433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30023D3-D7A9-47C2-AA63-23853350A3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79D972-5A94-463E-BFD5-CEEBA3AA7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DCA97-1F73-490D-ADDF-3A7E5F1C9828}" type="datetimeFigureOut">
              <a:rPr lang="ru-RU" smtClean="0"/>
              <a:t>13.05.2021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2B3F062-DBA4-4996-80DD-6562C81EA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05BF98D-74DE-4CF1-958D-94A4BD3F2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E9330-ACBE-4A1D-97CD-19389C683C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31282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8C744C-5976-4EAC-AA9C-54920A8CC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C9F086D-8C94-49CE-A5D2-A549273F8E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0712CA-BDEC-4964-B20A-551BA2ABE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DCA97-1F73-490D-ADDF-3A7E5F1C9828}" type="datetimeFigureOut">
              <a:rPr lang="ru-RU" smtClean="0"/>
              <a:t>13.05.2021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E19F477-81BD-4D80-95E7-47BCB49ED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675B7BE-3A43-4639-B602-904986D62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E9330-ACBE-4A1D-97CD-19389C683C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85282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E2582D-85D0-4FC1-9B5F-C9B6B78C0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C71787-8181-4C69-9A85-0A64A9E483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1BBF7C7-7F4C-4398-85CE-43594DD56D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572345B-C7B2-499A-85B7-8F8D6434D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DCA97-1F73-490D-ADDF-3A7E5F1C9828}" type="datetimeFigureOut">
              <a:rPr lang="ru-RU" smtClean="0"/>
              <a:t>13.05.2021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A711671-4553-48F7-9DFA-D2BBFEF41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3E2F619-8F09-4419-B572-FEB42A39A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E9330-ACBE-4A1D-97CD-19389C683C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27426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559E6D-3DCE-4BD3-8667-71A5C1E6D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AA65890-6181-445D-8DDE-5C5AB31EDE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5C157B5-3AF3-4948-A170-7C4CE2A157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6F52DE7-461B-4A0C-82A8-F4C58E6EE7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2738A2D-953F-494A-9255-8808A0A26A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C5F1CBF-B4F9-4E62-840D-20F8C9B74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DCA97-1F73-490D-ADDF-3A7E5F1C9828}" type="datetimeFigureOut">
              <a:rPr lang="ru-RU" smtClean="0"/>
              <a:t>13.05.2021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CDA8436-7AEF-44E3-8F29-1105B7374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CCB871A-5255-424E-888F-B342D7585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E9330-ACBE-4A1D-97CD-19389C683C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16474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F4BE9B-3C27-4FCB-BC30-D21E8A368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B4E180F-2968-45C6-890F-E21D4C40B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DCA97-1F73-490D-ADDF-3A7E5F1C9828}" type="datetimeFigureOut">
              <a:rPr lang="ru-RU" smtClean="0"/>
              <a:t>13.05.2021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8589187-913F-44C1-B1E7-5B0DF8B55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A979B3D-E69E-4970-9667-B54F0B556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E9330-ACBE-4A1D-97CD-19389C683C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73500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E16B3FB-73B1-4ECD-879E-9C924C64F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DCA97-1F73-490D-ADDF-3A7E5F1C9828}" type="datetimeFigureOut">
              <a:rPr lang="ru-RU" smtClean="0"/>
              <a:t>13.05.2021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DA285BE-0E18-42D2-A9B3-6A5D1F764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508773D-4DC4-43AF-A90E-0FF112A9F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E9330-ACBE-4A1D-97CD-19389C683C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00244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07F1C0-A4E7-409E-B4C3-6ECACE9F4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D0ACBB2-5F5B-4524-B65F-9A9F67E10A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D5BB427-A14F-40D5-A798-5F23FE89F1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69526EB-278A-4CD9-9985-26C25BC7B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DCA97-1F73-490D-ADDF-3A7E5F1C9828}" type="datetimeFigureOut">
              <a:rPr lang="ru-RU" smtClean="0"/>
              <a:t>13.05.2021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C8AB6C4-ED6C-40AA-82CB-212DF417F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8BC31E5-B5AD-404D-9910-DFF8B5195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E9330-ACBE-4A1D-97CD-19389C683C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4138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5F1421-4448-4108-9334-377C130E0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9083769-9308-48E5-ACA0-A2614E86AA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4C2F7C5-DD33-4064-A4C3-7B7B212B9B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BC8ADBC-4361-4904-BEDF-37A4A9D57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DCA97-1F73-490D-ADDF-3A7E5F1C9828}" type="datetimeFigureOut">
              <a:rPr lang="ru-RU" smtClean="0"/>
              <a:t>13.05.2021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5F40003-B430-4A46-B4F7-3B46532ED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A581DA2-CA9D-48D5-A38E-5A803FB63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E9330-ACBE-4A1D-97CD-19389C683C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58397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704FCA-58C8-41B3-84EC-327CBA387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8896E09-3E22-4B17-BE7C-C74EBB50CB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52B4329-1B4B-4411-9ECD-8AD522CC9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DCA97-1F73-490D-ADDF-3A7E5F1C9828}" type="datetimeFigureOut">
              <a:rPr lang="ru-RU" smtClean="0"/>
              <a:t>13.05.2021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652D05-FD7F-417B-99B8-C4058DD01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67A985-0855-4CF2-B14E-04B06836D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E9330-ACBE-4A1D-97CD-19389C683C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61737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C5B5AD4-E3FA-4432-A828-0DDA4DFA77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700DC1C-1FDA-4584-859E-00ADFE358A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438DCBE-1A11-4F02-A371-4FD413C02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DCA97-1F73-490D-ADDF-3A7E5F1C9828}" type="datetimeFigureOut">
              <a:rPr lang="ru-RU" smtClean="0"/>
              <a:t>13.05.2021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32ACDF2-D225-4381-87DB-41597A646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5649DE9-BC4D-41FC-B5F5-9F88A282C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E9330-ACBE-4A1D-97CD-19389C683C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08760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79"/>
            <a:ext cx="7772400" cy="2616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5/13/2021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07050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57510" y="100524"/>
            <a:ext cx="2913700" cy="223779"/>
          </a:xfrm>
        </p:spPr>
        <p:txBody>
          <a:bodyPr lIns="0" tIns="0" rIns="0" bIns="0"/>
          <a:lstStyle>
            <a:lvl1pPr>
              <a:defRPr sz="1454" b="1" i="0">
                <a:solidFill>
                  <a:srgbClr val="231F20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5/13/2021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20842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57510" y="100524"/>
            <a:ext cx="2913700" cy="223779"/>
          </a:xfrm>
        </p:spPr>
        <p:txBody>
          <a:bodyPr lIns="0" tIns="0" rIns="0" bIns="0"/>
          <a:lstStyle>
            <a:lvl1pPr>
              <a:defRPr sz="1454" b="1" i="0">
                <a:solidFill>
                  <a:srgbClr val="231F20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5/13/2021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452924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57510" y="100524"/>
            <a:ext cx="2913700" cy="223779"/>
          </a:xfrm>
        </p:spPr>
        <p:txBody>
          <a:bodyPr lIns="0" tIns="0" rIns="0" bIns="0"/>
          <a:lstStyle>
            <a:lvl1pPr>
              <a:defRPr sz="1454" b="1" i="0">
                <a:solidFill>
                  <a:srgbClr val="231F20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5/13/2021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227227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53920" y="163232"/>
            <a:ext cx="2531972" cy="40316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97"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5/13/2021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45358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2" name="Google Shape;32;p12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3" name="Google Shape;33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3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3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0" name="Google Shape;40;p13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3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6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6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6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1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7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7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7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5CD7EE-2C24-44E2-ABB0-94A064DFC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3B19658-45AA-4966-97A8-79BC313256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22317B-5270-4BD4-A417-FAFE446EA8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DDCA97-1F73-490D-ADDF-3A7E5F1C9828}" type="datetimeFigureOut">
              <a:rPr lang="ru-RU" smtClean="0"/>
              <a:t>13.05.2021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9BA7FB-4318-4067-A63B-CBEA32A5A3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A6467C1-42A9-4A4C-B980-F83C81EC1B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0E9330-ACBE-4A1D-97CD-19389C683C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7227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57510" y="100524"/>
            <a:ext cx="2913700" cy="2616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700" b="1" i="0">
                <a:solidFill>
                  <a:srgbClr val="231F20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577340"/>
            <a:ext cx="82296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39"/>
            <a:ext cx="292608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39"/>
            <a:ext cx="210312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5/13/2021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39"/>
            <a:ext cx="210312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377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90952">
        <a:defRPr>
          <a:latin typeface="+mn-lt"/>
          <a:ea typeface="+mn-ea"/>
          <a:cs typeface="+mn-cs"/>
        </a:defRPr>
      </a:lvl2pPr>
      <a:lvl3pPr marL="781903">
        <a:defRPr>
          <a:latin typeface="+mn-lt"/>
          <a:ea typeface="+mn-ea"/>
          <a:cs typeface="+mn-cs"/>
        </a:defRPr>
      </a:lvl3pPr>
      <a:lvl4pPr marL="1172855">
        <a:defRPr>
          <a:latin typeface="+mn-lt"/>
          <a:ea typeface="+mn-ea"/>
          <a:cs typeface="+mn-cs"/>
        </a:defRPr>
      </a:lvl4pPr>
      <a:lvl5pPr marL="1563807">
        <a:defRPr>
          <a:latin typeface="+mn-lt"/>
          <a:ea typeface="+mn-ea"/>
          <a:cs typeface="+mn-cs"/>
        </a:defRPr>
      </a:lvl5pPr>
      <a:lvl6pPr marL="1954759">
        <a:defRPr>
          <a:latin typeface="+mn-lt"/>
          <a:ea typeface="+mn-ea"/>
          <a:cs typeface="+mn-cs"/>
        </a:defRPr>
      </a:lvl6pPr>
      <a:lvl7pPr marL="2345710">
        <a:defRPr>
          <a:latin typeface="+mn-lt"/>
          <a:ea typeface="+mn-ea"/>
          <a:cs typeface="+mn-cs"/>
        </a:defRPr>
      </a:lvl7pPr>
      <a:lvl8pPr marL="2736662">
        <a:defRPr>
          <a:latin typeface="+mn-lt"/>
          <a:ea typeface="+mn-ea"/>
          <a:cs typeface="+mn-cs"/>
        </a:defRPr>
      </a:lvl8pPr>
      <a:lvl9pPr marL="3127614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90952">
        <a:defRPr>
          <a:latin typeface="+mn-lt"/>
          <a:ea typeface="+mn-ea"/>
          <a:cs typeface="+mn-cs"/>
        </a:defRPr>
      </a:lvl2pPr>
      <a:lvl3pPr marL="781903">
        <a:defRPr>
          <a:latin typeface="+mn-lt"/>
          <a:ea typeface="+mn-ea"/>
          <a:cs typeface="+mn-cs"/>
        </a:defRPr>
      </a:lvl3pPr>
      <a:lvl4pPr marL="1172855">
        <a:defRPr>
          <a:latin typeface="+mn-lt"/>
          <a:ea typeface="+mn-ea"/>
          <a:cs typeface="+mn-cs"/>
        </a:defRPr>
      </a:lvl4pPr>
      <a:lvl5pPr marL="1563807">
        <a:defRPr>
          <a:latin typeface="+mn-lt"/>
          <a:ea typeface="+mn-ea"/>
          <a:cs typeface="+mn-cs"/>
        </a:defRPr>
      </a:lvl5pPr>
      <a:lvl6pPr marL="1954759">
        <a:defRPr>
          <a:latin typeface="+mn-lt"/>
          <a:ea typeface="+mn-ea"/>
          <a:cs typeface="+mn-cs"/>
        </a:defRPr>
      </a:lvl6pPr>
      <a:lvl7pPr marL="2345710">
        <a:defRPr>
          <a:latin typeface="+mn-lt"/>
          <a:ea typeface="+mn-ea"/>
          <a:cs typeface="+mn-cs"/>
        </a:defRPr>
      </a:lvl7pPr>
      <a:lvl8pPr marL="2736662">
        <a:defRPr>
          <a:latin typeface="+mn-lt"/>
          <a:ea typeface="+mn-ea"/>
          <a:cs typeface="+mn-cs"/>
        </a:defRPr>
      </a:lvl8pPr>
      <a:lvl9pPr marL="3127614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 descr="C:\Users\User\Desktop\Kate\Центр компетенций\Healthy-Outdoor-02.jpg"/>
          <p:cNvPicPr preferRelativeResize="0"/>
          <p:nvPr/>
        </p:nvPicPr>
        <p:blipFill rotWithShape="1">
          <a:blip r:embed="rId3">
            <a:alphaModFix/>
          </a:blip>
          <a:srcRect r="17515" b="10385"/>
          <a:stretch/>
        </p:blipFill>
        <p:spPr>
          <a:xfrm>
            <a:off x="559296" y="1628800"/>
            <a:ext cx="8045152" cy="4370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" descr="C:\Users\User\Desktop\Kate\Центр компетенций\oblogka 2.png"/>
          <p:cNvPicPr preferRelativeResize="0"/>
          <p:nvPr/>
        </p:nvPicPr>
        <p:blipFill rotWithShape="1">
          <a:blip r:embed="rId4">
            <a:alphaModFix/>
          </a:blip>
          <a:srcRect l="204"/>
          <a:stretch/>
        </p:blipFill>
        <p:spPr>
          <a:xfrm>
            <a:off x="0" y="0"/>
            <a:ext cx="9144002" cy="6871209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"/>
          <p:cNvSpPr txBox="1"/>
          <p:nvPr/>
        </p:nvSpPr>
        <p:spPr>
          <a:xfrm>
            <a:off x="683568" y="295445"/>
            <a:ext cx="6264696" cy="1154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300" b="1" dirty="0">
                <a:solidFill>
                  <a:schemeClr val="tx1"/>
                </a:solidFill>
              </a:rPr>
              <a:t>Региональная программа «Формирование комфортной городской среды» и возможности для бизнеса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87" name="Google Shape;87;p1"/>
          <p:cNvSpPr txBox="1"/>
          <p:nvPr/>
        </p:nvSpPr>
        <p:spPr>
          <a:xfrm>
            <a:off x="2051720" y="6165304"/>
            <a:ext cx="3384376" cy="384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Екатерина Манжула</a:t>
            </a:r>
            <a:endParaRPr sz="1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1"/>
          <p:cNvSpPr txBox="1"/>
          <p:nvPr/>
        </p:nvSpPr>
        <p:spPr>
          <a:xfrm>
            <a:off x="5724128" y="6165304"/>
            <a:ext cx="1224136" cy="384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1"/>
          <p:cNvSpPr txBox="1"/>
          <p:nvPr/>
        </p:nvSpPr>
        <p:spPr>
          <a:xfrm>
            <a:off x="7164288" y="6165304"/>
            <a:ext cx="1440160" cy="384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900" dirty="0">
                <a:solidFill>
                  <a:schemeClr val="dk1"/>
                </a:solidFill>
              </a:rPr>
              <a:t>13</a:t>
            </a:r>
            <a:r>
              <a:rPr lang="ru-RU" sz="19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.05.2021</a:t>
            </a:r>
            <a:endParaRPr sz="19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08953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B77DAB9F-9F9D-4E0C-9987-63B169951D05}"/>
              </a:ext>
            </a:extLst>
          </p:cNvPr>
          <p:cNvSpPr txBox="1">
            <a:spLocks/>
          </p:cNvSpPr>
          <p:nvPr/>
        </p:nvSpPr>
        <p:spPr>
          <a:xfrm>
            <a:off x="6979183" y="431021"/>
            <a:ext cx="2026920" cy="39624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buClrTx/>
            </a:pPr>
            <a:r>
              <a:rPr lang="ru-RU" sz="3200" b="1" dirty="0">
                <a:solidFill>
                  <a:prstClr val="black"/>
                </a:solidFill>
                <a:latin typeface="Century Gothic" panose="020B0502020202020204" pitchFamily="34" charset="0"/>
              </a:rPr>
              <a:t>ВОЛХОВ</a:t>
            </a:r>
          </a:p>
        </p:txBody>
      </p:sp>
    </p:spTree>
    <p:extLst>
      <p:ext uri="{BB962C8B-B14F-4D97-AF65-F5344CB8AC3E}">
        <p14:creationId xmlns:p14="http://schemas.microsoft.com/office/powerpoint/2010/main" val="18251197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9C5DC659-52E2-4076-BAD0-6B36B431E4C7}"/>
              </a:ext>
            </a:extLst>
          </p:cNvPr>
          <p:cNvSpPr txBox="1">
            <a:spLocks/>
          </p:cNvSpPr>
          <p:nvPr/>
        </p:nvSpPr>
        <p:spPr>
          <a:xfrm>
            <a:off x="6135329" y="336141"/>
            <a:ext cx="3008671" cy="33245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buClrTx/>
            </a:pPr>
            <a:r>
              <a:rPr lang="ru-RU" sz="3200" b="1" dirty="0">
                <a:solidFill>
                  <a:prstClr val="black"/>
                </a:solidFill>
                <a:latin typeface="Century Gothic" panose="020B0502020202020204" pitchFamily="34" charset="0"/>
              </a:rPr>
              <a:t>ИВАНГОРОД</a:t>
            </a:r>
          </a:p>
        </p:txBody>
      </p:sp>
    </p:spTree>
    <p:extLst>
      <p:ext uri="{BB962C8B-B14F-4D97-AF65-F5344CB8AC3E}">
        <p14:creationId xmlns:p14="http://schemas.microsoft.com/office/powerpoint/2010/main" val="889670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69A231D5-8AB6-432F-8CA2-5B429871EC52}"/>
              </a:ext>
            </a:extLst>
          </p:cNvPr>
          <p:cNvSpPr txBox="1">
            <a:spLocks/>
          </p:cNvSpPr>
          <p:nvPr/>
        </p:nvSpPr>
        <p:spPr>
          <a:xfrm>
            <a:off x="7011138" y="291403"/>
            <a:ext cx="1950720" cy="43434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buClrTx/>
            </a:pPr>
            <a:r>
              <a:rPr lang="ru-RU" sz="3200" b="1" dirty="0">
                <a:solidFill>
                  <a:prstClr val="black"/>
                </a:solidFill>
                <a:latin typeface="Century Gothic" panose="020B0502020202020204" pitchFamily="34" charset="0"/>
              </a:rPr>
              <a:t>КИРИШИ</a:t>
            </a:r>
          </a:p>
        </p:txBody>
      </p:sp>
    </p:spTree>
    <p:extLst>
      <p:ext uri="{BB962C8B-B14F-4D97-AF65-F5344CB8AC3E}">
        <p14:creationId xmlns:p14="http://schemas.microsoft.com/office/powerpoint/2010/main" val="16090114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AC9C90B5-A2DD-4C6A-958A-4668DB00D003}"/>
              </a:ext>
            </a:extLst>
          </p:cNvPr>
          <p:cNvSpPr txBox="1">
            <a:spLocks/>
          </p:cNvSpPr>
          <p:nvPr/>
        </p:nvSpPr>
        <p:spPr>
          <a:xfrm>
            <a:off x="5447071" y="359492"/>
            <a:ext cx="3768950" cy="43692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buClrTx/>
            </a:pPr>
            <a:r>
              <a:rPr lang="ru-RU" sz="3200" b="1" dirty="0">
                <a:solidFill>
                  <a:prstClr val="black"/>
                </a:solidFill>
                <a:latin typeface="Century Gothic" panose="020B0502020202020204" pitchFamily="34" charset="0"/>
              </a:rPr>
              <a:t>НОВАЯ ЛАДОГА</a:t>
            </a:r>
          </a:p>
        </p:txBody>
      </p:sp>
    </p:spTree>
    <p:extLst>
      <p:ext uri="{BB962C8B-B14F-4D97-AF65-F5344CB8AC3E}">
        <p14:creationId xmlns:p14="http://schemas.microsoft.com/office/powerpoint/2010/main" val="33614844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80DD6EC4-2DF9-439D-87D2-8DEC13B20915}"/>
              </a:ext>
            </a:extLst>
          </p:cNvPr>
          <p:cNvSpPr txBox="1">
            <a:spLocks/>
          </p:cNvSpPr>
          <p:nvPr/>
        </p:nvSpPr>
        <p:spPr>
          <a:xfrm>
            <a:off x="6265115" y="369325"/>
            <a:ext cx="2720340" cy="39624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buClrTx/>
            </a:pPr>
            <a:r>
              <a:rPr lang="ru-RU" sz="3200" b="1" dirty="0">
                <a:solidFill>
                  <a:prstClr val="black"/>
                </a:solidFill>
                <a:latin typeface="Century Gothic" panose="020B0502020202020204" pitchFamily="34" charset="0"/>
              </a:rPr>
              <a:t>СЯСЬСТРОЙ</a:t>
            </a:r>
          </a:p>
        </p:txBody>
      </p:sp>
    </p:spTree>
    <p:extLst>
      <p:ext uri="{BB962C8B-B14F-4D97-AF65-F5344CB8AC3E}">
        <p14:creationId xmlns:p14="http://schemas.microsoft.com/office/powerpoint/2010/main" val="39814219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4519" y="634922"/>
            <a:ext cx="8834961" cy="22806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81903">
              <a:buClrTx/>
            </a:pPr>
            <a:endParaRPr sz="1539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34688" y="281437"/>
            <a:ext cx="3286938" cy="234745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10860">
              <a:spcBef>
                <a:spcPts val="86"/>
              </a:spcBef>
            </a:pPr>
            <a:r>
              <a:rPr spc="-4" dirty="0"/>
              <a:t>ПРОЕКТ </a:t>
            </a:r>
            <a:r>
              <a:rPr dirty="0"/>
              <a:t>“АЭРОПАРК” В</a:t>
            </a:r>
            <a:r>
              <a:rPr spc="-77" dirty="0"/>
              <a:t> </a:t>
            </a:r>
            <a:r>
              <a:rPr dirty="0"/>
              <a:t>ГАТЧИНЕ</a:t>
            </a:r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id="{BCBD3F94-7FD2-4490-A814-FCCCA01B48B3}"/>
              </a:ext>
            </a:extLst>
          </p:cNvPr>
          <p:cNvSpPr txBox="1">
            <a:spLocks/>
          </p:cNvSpPr>
          <p:nvPr/>
        </p:nvSpPr>
        <p:spPr>
          <a:xfrm>
            <a:off x="154519" y="3194255"/>
            <a:ext cx="3286938" cy="234745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>
            <a:lvl1pPr>
              <a:defRPr sz="1454" b="1" i="0">
                <a:solidFill>
                  <a:srgbClr val="231F20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pPr marL="10860">
              <a:spcBef>
                <a:spcPts val="86"/>
              </a:spcBef>
              <a:buClrTx/>
              <a:buFontTx/>
            </a:pPr>
            <a:r>
              <a:rPr lang="ru-RU" spc="-4" dirty="0"/>
              <a:t>СОСНОВЫЙ БОР В СЯСЬСТРОЕ </a:t>
            </a:r>
            <a:endParaRPr lang="ru-RU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70494A6-1AAB-4FCE-ACBF-FB0236E5D7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952" b="11381"/>
          <a:stretch/>
        </p:blipFill>
        <p:spPr>
          <a:xfrm>
            <a:off x="-1" y="3430716"/>
            <a:ext cx="9144000" cy="3314213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4">
            <a:extLst>
              <a:ext uri="{FF2B5EF4-FFF2-40B4-BE49-F238E27FC236}">
                <a16:creationId xmlns:a16="http://schemas.microsoft.com/office/drawing/2014/main" id="{E3820F4B-C396-46C7-A457-8EAB0FB3E4F4}"/>
              </a:ext>
            </a:extLst>
          </p:cNvPr>
          <p:cNvSpPr txBox="1">
            <a:spLocks/>
          </p:cNvSpPr>
          <p:nvPr/>
        </p:nvSpPr>
        <p:spPr>
          <a:xfrm>
            <a:off x="292170" y="256126"/>
            <a:ext cx="3286938" cy="234745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>
            <a:lvl1pPr>
              <a:defRPr sz="1454" b="1" i="0">
                <a:solidFill>
                  <a:srgbClr val="231F20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pPr marL="10860">
              <a:spcBef>
                <a:spcPts val="86"/>
              </a:spcBef>
              <a:buClrTx/>
              <a:buFontTx/>
            </a:pPr>
            <a:r>
              <a:rPr lang="ru-RU" spc="-4" dirty="0"/>
              <a:t>«ЛЯГУШКИНА ДЕРЕВНЯ» В ВОЛХОВЕ 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8132417-65F1-4E31-A660-487B12A854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45" t="13971" r="15807" b="6455"/>
          <a:stretch/>
        </p:blipFill>
        <p:spPr>
          <a:xfrm>
            <a:off x="154142" y="595095"/>
            <a:ext cx="8835715" cy="5667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2611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7"/>
          <p:cNvSpPr txBox="1"/>
          <p:nvPr/>
        </p:nvSpPr>
        <p:spPr>
          <a:xfrm>
            <a:off x="2411760" y="2852936"/>
            <a:ext cx="432048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СПАСИБО ЗА ВНИМАНИЕ</a:t>
            </a:r>
            <a:endParaRPr sz="2400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00" name="Google Shape;200;p7"/>
          <p:cNvCxnSpPr/>
          <p:nvPr/>
        </p:nvCxnSpPr>
        <p:spPr>
          <a:xfrm>
            <a:off x="0" y="6309320"/>
            <a:ext cx="9144000" cy="0"/>
          </a:xfrm>
          <a:prstGeom prst="straightConnector1">
            <a:avLst/>
          </a:prstGeom>
          <a:noFill/>
          <a:ln w="1905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01" name="Google Shape;201;p7" descr="C:\Users\User\Desktop\Kate\Центр компетенций\FB vs VK 500px CCLO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47834" y="3429005"/>
            <a:ext cx="648325" cy="648300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7"/>
          <p:cNvSpPr txBox="1"/>
          <p:nvPr/>
        </p:nvSpPr>
        <p:spPr>
          <a:xfrm>
            <a:off x="7107925" y="5668350"/>
            <a:ext cx="1689000" cy="4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/>
              <a:t>www.sreda47.ru</a:t>
            </a:r>
            <a:endParaRPr b="1"/>
          </a:p>
        </p:txBody>
      </p:sp>
    </p:spTree>
    <p:extLst>
      <p:ext uri="{BB962C8B-B14F-4D97-AF65-F5344CB8AC3E}">
        <p14:creationId xmlns:p14="http://schemas.microsoft.com/office/powerpoint/2010/main" val="18030532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5" descr="C:\Users\User\Desktop\Kate\Центр компетенций\FB vs VK 500px CCLO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14156" y="6357664"/>
            <a:ext cx="432048" cy="4320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6" name="Google Shape;96;p5"/>
          <p:cNvCxnSpPr/>
          <p:nvPr/>
        </p:nvCxnSpPr>
        <p:spPr>
          <a:xfrm>
            <a:off x="0" y="6309320"/>
            <a:ext cx="9144000" cy="0"/>
          </a:xfrm>
          <a:prstGeom prst="straightConnector1">
            <a:avLst/>
          </a:prstGeom>
          <a:noFill/>
          <a:ln w="1905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7" name="Google Shape;97;p5"/>
          <p:cNvCxnSpPr/>
          <p:nvPr/>
        </p:nvCxnSpPr>
        <p:spPr>
          <a:xfrm>
            <a:off x="8532440" y="0"/>
            <a:ext cx="0" cy="6858000"/>
          </a:xfrm>
          <a:prstGeom prst="straightConnector1">
            <a:avLst/>
          </a:prstGeom>
          <a:noFill/>
          <a:ln w="1905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EFC20E5-5039-4C41-B2CF-4B745E3F147A}"/>
              </a:ext>
            </a:extLst>
          </p:cNvPr>
          <p:cNvSpPr/>
          <p:nvPr/>
        </p:nvSpPr>
        <p:spPr>
          <a:xfrm>
            <a:off x="729131" y="397225"/>
            <a:ext cx="9367203" cy="118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kern="1200" dirty="0">
                <a:solidFill>
                  <a:srgbClr val="00B050"/>
                </a:solidFill>
                <a:latin typeface="Century Gothic" panose="020B0502020202020204" pitchFamily="34" charset="0"/>
                <a:ea typeface="+mj-ea"/>
                <a:cs typeface="+mj-cs"/>
              </a:rPr>
              <a:t>ПРИОРИТЕТЫ ДЕЯТЕЛЬНОСТИ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7693AD9-D4F6-43A5-B955-715A7066B4CD}"/>
              </a:ext>
            </a:extLst>
          </p:cNvPr>
          <p:cNvSpPr/>
          <p:nvPr/>
        </p:nvSpPr>
        <p:spPr>
          <a:xfrm>
            <a:off x="463660" y="1792814"/>
            <a:ext cx="7274325" cy="396777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2286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dirty="0" err="1">
                <a:latin typeface="Century Gothic" panose="020B0502020202020204" pitchFamily="34" charset="0"/>
              </a:rPr>
              <a:t>Создание</a:t>
            </a:r>
            <a:r>
              <a:rPr lang="en-US" sz="1800" dirty="0">
                <a:latin typeface="Century Gothic" panose="020B0502020202020204" pitchFamily="34" charset="0"/>
              </a:rPr>
              <a:t> дизайн-проектов и </a:t>
            </a:r>
            <a:r>
              <a:rPr lang="en-US" sz="1800" dirty="0" err="1">
                <a:latin typeface="Century Gothic" panose="020B0502020202020204" pitchFamily="34" charset="0"/>
              </a:rPr>
              <a:t>проектов</a:t>
            </a:r>
            <a:r>
              <a:rPr lang="en-US" sz="1800" dirty="0">
                <a:latin typeface="Century Gothic" panose="020B0502020202020204" pitchFamily="34" charset="0"/>
              </a:rPr>
              <a:t> </a:t>
            </a:r>
            <a:r>
              <a:rPr lang="en-US" sz="1800" dirty="0" err="1">
                <a:latin typeface="Century Gothic" panose="020B0502020202020204" pitchFamily="34" charset="0"/>
              </a:rPr>
              <a:t>комплексного</a:t>
            </a:r>
            <a:r>
              <a:rPr lang="en-US" sz="1800" dirty="0">
                <a:latin typeface="Century Gothic" panose="020B0502020202020204" pitchFamily="34" charset="0"/>
              </a:rPr>
              <a:t> </a:t>
            </a:r>
            <a:r>
              <a:rPr lang="en-US" sz="1800" dirty="0" err="1">
                <a:latin typeface="Century Gothic" panose="020B0502020202020204" pitchFamily="34" charset="0"/>
              </a:rPr>
              <a:t>развития</a:t>
            </a:r>
            <a:r>
              <a:rPr lang="en-US" sz="1800" dirty="0">
                <a:latin typeface="Century Gothic" panose="020B0502020202020204" pitchFamily="34" charset="0"/>
              </a:rPr>
              <a:t> </a:t>
            </a:r>
            <a:r>
              <a:rPr lang="en-US" sz="1800" dirty="0" err="1">
                <a:latin typeface="Century Gothic" panose="020B0502020202020204" pitchFamily="34" charset="0"/>
              </a:rPr>
              <a:t>территорий</a:t>
            </a:r>
            <a:endParaRPr lang="en-US" sz="1800" dirty="0">
              <a:latin typeface="Century Gothic" panose="020B0502020202020204" pitchFamily="34" charset="0"/>
            </a:endParaRPr>
          </a:p>
          <a:p>
            <a:pPr marL="457200" indent="-2286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dirty="0" err="1">
                <a:latin typeface="Century Gothic" panose="020B0502020202020204" pitchFamily="34" charset="0"/>
              </a:rPr>
              <a:t>Вовлечение</a:t>
            </a:r>
            <a:r>
              <a:rPr lang="en-US" sz="1800" dirty="0">
                <a:latin typeface="Century Gothic" panose="020B0502020202020204" pitchFamily="34" charset="0"/>
              </a:rPr>
              <a:t>  </a:t>
            </a:r>
            <a:r>
              <a:rPr lang="en-US" sz="1800" dirty="0" err="1">
                <a:latin typeface="Century Gothic" panose="020B0502020202020204" pitchFamily="34" charset="0"/>
              </a:rPr>
              <a:t>населения</a:t>
            </a:r>
            <a:r>
              <a:rPr lang="en-US" sz="1800" dirty="0">
                <a:latin typeface="Century Gothic" panose="020B0502020202020204" pitchFamily="34" charset="0"/>
              </a:rPr>
              <a:t> в </a:t>
            </a:r>
            <a:r>
              <a:rPr lang="en-US" sz="1800" dirty="0" err="1">
                <a:latin typeface="Century Gothic" panose="020B0502020202020204" pitchFamily="34" charset="0"/>
              </a:rPr>
              <a:t>выбор</a:t>
            </a:r>
            <a:r>
              <a:rPr lang="en-US" sz="1800" dirty="0">
                <a:latin typeface="Century Gothic" panose="020B0502020202020204" pitchFamily="34" charset="0"/>
              </a:rPr>
              <a:t> и </a:t>
            </a:r>
            <a:r>
              <a:rPr lang="en-US" sz="1800" dirty="0" err="1">
                <a:latin typeface="Century Gothic" panose="020B0502020202020204" pitchFamily="34" charset="0"/>
              </a:rPr>
              <a:t>проектирование</a:t>
            </a:r>
            <a:r>
              <a:rPr lang="en-US" sz="1800" dirty="0">
                <a:latin typeface="Century Gothic" panose="020B0502020202020204" pitchFamily="34" charset="0"/>
              </a:rPr>
              <a:t> </a:t>
            </a:r>
            <a:r>
              <a:rPr lang="en-US" sz="1800" dirty="0" err="1">
                <a:latin typeface="Century Gothic" panose="020B0502020202020204" pitchFamily="34" charset="0"/>
              </a:rPr>
              <a:t>территорий</a:t>
            </a:r>
            <a:endParaRPr lang="en-US" sz="1800" dirty="0">
              <a:latin typeface="Century Gothic" panose="020B0502020202020204" pitchFamily="34" charset="0"/>
            </a:endParaRPr>
          </a:p>
          <a:p>
            <a:pPr marL="457200" indent="-2286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dirty="0" err="1">
                <a:latin typeface="Century Gothic" panose="020B0502020202020204" pitchFamily="34" charset="0"/>
              </a:rPr>
              <a:t>Синхронизация</a:t>
            </a:r>
            <a:r>
              <a:rPr lang="en-US" sz="1800" dirty="0">
                <a:latin typeface="Century Gothic" panose="020B0502020202020204" pitchFamily="34" charset="0"/>
              </a:rPr>
              <a:t> </a:t>
            </a:r>
            <a:r>
              <a:rPr lang="en-US" sz="1800" dirty="0" err="1">
                <a:latin typeface="Century Gothic" panose="020B0502020202020204" pitchFamily="34" charset="0"/>
              </a:rPr>
              <a:t>проектов</a:t>
            </a:r>
            <a:r>
              <a:rPr lang="en-US" sz="1800" dirty="0">
                <a:latin typeface="Century Gothic" panose="020B0502020202020204" pitchFamily="34" charset="0"/>
              </a:rPr>
              <a:t> и </a:t>
            </a:r>
            <a:r>
              <a:rPr lang="en-US" sz="1800" dirty="0" err="1">
                <a:latin typeface="Century Gothic" panose="020B0502020202020204" pitchFamily="34" charset="0"/>
              </a:rPr>
              <a:t>программ</a:t>
            </a:r>
            <a:r>
              <a:rPr lang="en-US" sz="1800" dirty="0">
                <a:latin typeface="Century Gothic" panose="020B0502020202020204" pitchFamily="34" charset="0"/>
              </a:rPr>
              <a:t> </a:t>
            </a:r>
            <a:r>
              <a:rPr lang="en-US" sz="1800" dirty="0" err="1">
                <a:latin typeface="Century Gothic" panose="020B0502020202020204" pitchFamily="34" charset="0"/>
              </a:rPr>
              <a:t>различного</a:t>
            </a:r>
            <a:r>
              <a:rPr lang="en-US" sz="1800" dirty="0">
                <a:latin typeface="Century Gothic" panose="020B0502020202020204" pitchFamily="34" charset="0"/>
              </a:rPr>
              <a:t> </a:t>
            </a:r>
            <a:r>
              <a:rPr lang="en-US" sz="1800" dirty="0" err="1">
                <a:latin typeface="Century Gothic" panose="020B0502020202020204" pitchFamily="34" charset="0"/>
              </a:rPr>
              <a:t>уровня</a:t>
            </a:r>
            <a:endParaRPr lang="en-US" sz="1800" dirty="0">
              <a:latin typeface="Century Gothic" panose="020B0502020202020204" pitchFamily="34" charset="0"/>
            </a:endParaRPr>
          </a:p>
          <a:p>
            <a:pPr marL="457200" indent="-2286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dirty="0" err="1">
                <a:latin typeface="Century Gothic" panose="020B0502020202020204" pitchFamily="34" charset="0"/>
              </a:rPr>
              <a:t>Обучение</a:t>
            </a:r>
            <a:r>
              <a:rPr lang="en-US" sz="1800" dirty="0">
                <a:latin typeface="Century Gothic" panose="020B0502020202020204" pitchFamily="34" charset="0"/>
              </a:rPr>
              <a:t> </a:t>
            </a:r>
          </a:p>
          <a:p>
            <a:pPr marL="457200" indent="-2286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dirty="0" err="1">
                <a:latin typeface="Century Gothic" panose="020B0502020202020204" pitchFamily="34" charset="0"/>
              </a:rPr>
              <a:t>Формирование</a:t>
            </a:r>
            <a:r>
              <a:rPr lang="en-US" sz="1800" dirty="0">
                <a:latin typeface="Century Gothic" panose="020B0502020202020204" pitchFamily="34" charset="0"/>
              </a:rPr>
              <a:t> </a:t>
            </a:r>
            <a:r>
              <a:rPr lang="en-US" sz="1800" dirty="0" err="1">
                <a:latin typeface="Century Gothic" panose="020B0502020202020204" pitchFamily="34" charset="0"/>
              </a:rPr>
              <a:t>сообщества</a:t>
            </a:r>
            <a:endParaRPr lang="en-US" sz="18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84216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5" descr="C:\Users\User\Desktop\Kate\Центр компетенций\FB vs VK 500px CCLO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14156" y="6357664"/>
            <a:ext cx="432048" cy="4320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6" name="Google Shape;96;p5"/>
          <p:cNvCxnSpPr/>
          <p:nvPr/>
        </p:nvCxnSpPr>
        <p:spPr>
          <a:xfrm>
            <a:off x="0" y="6309320"/>
            <a:ext cx="9144000" cy="0"/>
          </a:xfrm>
          <a:prstGeom prst="straightConnector1">
            <a:avLst/>
          </a:prstGeom>
          <a:noFill/>
          <a:ln w="1905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7" name="Google Shape;97;p5"/>
          <p:cNvCxnSpPr/>
          <p:nvPr/>
        </p:nvCxnSpPr>
        <p:spPr>
          <a:xfrm>
            <a:off x="8532440" y="0"/>
            <a:ext cx="0" cy="6858000"/>
          </a:xfrm>
          <a:prstGeom prst="straightConnector1">
            <a:avLst/>
          </a:prstGeom>
          <a:noFill/>
          <a:ln w="1905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EFC20E5-5039-4C41-B2CF-4B745E3F147A}"/>
              </a:ext>
            </a:extLst>
          </p:cNvPr>
          <p:cNvSpPr/>
          <p:nvPr/>
        </p:nvSpPr>
        <p:spPr>
          <a:xfrm>
            <a:off x="729131" y="397225"/>
            <a:ext cx="9367203" cy="118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2100" kern="1200" dirty="0">
                <a:solidFill>
                  <a:srgbClr val="00B050"/>
                </a:solidFill>
                <a:latin typeface="Century Gothic" panose="020B0502020202020204" pitchFamily="34" charset="0"/>
                <a:ea typeface="+mj-ea"/>
                <a:cs typeface="+mj-cs"/>
              </a:rPr>
              <a:t>ПРОГРАММА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2100" kern="1200" dirty="0">
                <a:solidFill>
                  <a:srgbClr val="00B050"/>
                </a:solidFill>
                <a:latin typeface="Century Gothic" panose="020B0502020202020204" pitchFamily="34" charset="0"/>
                <a:ea typeface="+mj-ea"/>
                <a:cs typeface="+mj-cs"/>
              </a:rPr>
              <a:t>«ФОРМИРОВАНИЕ КОМФОРТНОЙ ГОРОДСКОЙ СРЕДЫ» </a:t>
            </a:r>
            <a:endParaRPr lang="en-US" sz="2100" kern="1200" dirty="0">
              <a:solidFill>
                <a:srgbClr val="00B050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7693AD9-D4F6-43A5-B955-715A7066B4CD}"/>
              </a:ext>
            </a:extLst>
          </p:cNvPr>
          <p:cNvSpPr/>
          <p:nvPr/>
        </p:nvSpPr>
        <p:spPr>
          <a:xfrm>
            <a:off x="733351" y="2910192"/>
            <a:ext cx="1561784" cy="3407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28600">
              <a:lnSpc>
                <a:spcPct val="90000"/>
              </a:lnSpc>
              <a:spcAft>
                <a:spcPts val="1200"/>
              </a:spcAft>
            </a:pPr>
            <a:r>
              <a:rPr lang="ru-RU" sz="1800" dirty="0">
                <a:latin typeface="Century Gothic" panose="020B0502020202020204" pitchFamily="34" charset="0"/>
              </a:rPr>
              <a:t>ФКГС</a:t>
            </a:r>
            <a:endParaRPr lang="en-US" sz="1800" dirty="0">
              <a:latin typeface="Century Gothic" panose="020B05020202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57AAA3B-30BB-4580-A153-6D8BF45117A1}"/>
              </a:ext>
            </a:extLst>
          </p:cNvPr>
          <p:cNvSpPr/>
          <p:nvPr/>
        </p:nvSpPr>
        <p:spPr>
          <a:xfrm>
            <a:off x="2906694" y="2618717"/>
            <a:ext cx="2746851" cy="9716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28600">
              <a:lnSpc>
                <a:spcPct val="90000"/>
              </a:lnSpc>
              <a:spcAft>
                <a:spcPts val="1200"/>
              </a:spcAft>
            </a:pPr>
            <a:r>
              <a:rPr lang="ru-RU" sz="1800" dirty="0">
                <a:latin typeface="Century Gothic" panose="020B0502020202020204" pitchFamily="34" charset="0"/>
              </a:rPr>
              <a:t>«Повышение качества городской среды»</a:t>
            </a:r>
            <a:endParaRPr lang="en-US" sz="1800" dirty="0">
              <a:latin typeface="Century Gothic" panose="020B050202020202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4F41931-8BD4-4077-9F0C-4BBD6552B92C}"/>
              </a:ext>
            </a:extLst>
          </p:cNvPr>
          <p:cNvSpPr/>
          <p:nvPr/>
        </p:nvSpPr>
        <p:spPr>
          <a:xfrm>
            <a:off x="5883756" y="2615374"/>
            <a:ext cx="2365503" cy="9304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28600">
              <a:lnSpc>
                <a:spcPct val="90000"/>
              </a:lnSpc>
              <a:spcAft>
                <a:spcPts val="1200"/>
              </a:spcAft>
            </a:pPr>
            <a:r>
              <a:rPr lang="ru-RU" sz="1800" dirty="0">
                <a:latin typeface="Century Gothic" panose="020B0502020202020204" pitchFamily="34" charset="0"/>
              </a:rPr>
              <a:t>Всероссийский конкурс</a:t>
            </a:r>
            <a:br>
              <a:rPr lang="ru-RU" sz="1800" dirty="0">
                <a:latin typeface="Century Gothic" panose="020B0502020202020204" pitchFamily="34" charset="0"/>
              </a:rPr>
            </a:br>
            <a:r>
              <a:rPr lang="ru-RU" sz="1800" dirty="0">
                <a:latin typeface="Century Gothic" panose="020B0502020202020204" pitchFamily="34" charset="0"/>
              </a:rPr>
              <a:t>Минстроя РФ</a:t>
            </a:r>
            <a:endParaRPr lang="en-US" sz="1800" dirty="0">
              <a:latin typeface="Century Gothic" panose="020B050202020202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E33A6B7-4F6F-43BD-BD67-32F5181A094C}"/>
              </a:ext>
            </a:extLst>
          </p:cNvPr>
          <p:cNvSpPr/>
          <p:nvPr/>
        </p:nvSpPr>
        <p:spPr>
          <a:xfrm>
            <a:off x="-169334" y="4471398"/>
            <a:ext cx="1861667" cy="34078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228600">
              <a:lnSpc>
                <a:spcPct val="90000"/>
              </a:lnSpc>
              <a:spcAft>
                <a:spcPts val="1200"/>
              </a:spcAft>
            </a:pPr>
            <a:r>
              <a:rPr lang="ru-RU" dirty="0">
                <a:latin typeface="Century Gothic" panose="020B0502020202020204" pitchFamily="34" charset="0"/>
              </a:rPr>
              <a:t>Общественные пространства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BDD1B84D-A414-48CE-9F4C-E70B540FCBE9}"/>
              </a:ext>
            </a:extLst>
          </p:cNvPr>
          <p:cNvSpPr/>
          <p:nvPr/>
        </p:nvSpPr>
        <p:spPr>
          <a:xfrm>
            <a:off x="1675631" y="4468419"/>
            <a:ext cx="1716497" cy="64894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28600">
              <a:lnSpc>
                <a:spcPct val="90000"/>
              </a:lnSpc>
              <a:spcAft>
                <a:spcPts val="1200"/>
              </a:spcAft>
            </a:pPr>
            <a:r>
              <a:rPr lang="ru-RU" dirty="0">
                <a:latin typeface="Century Gothic" panose="020B0502020202020204" pitchFamily="34" charset="0"/>
              </a:rPr>
              <a:t>Дворовые территории</a:t>
            </a:r>
            <a:endParaRPr lang="en-US" dirty="0">
              <a:latin typeface="Century Gothic" panose="020B0502020202020204" pitchFamily="34" charset="0"/>
            </a:endParaRPr>
          </a:p>
        </p:txBody>
      </p:sp>
      <p:cxnSp>
        <p:nvCxnSpPr>
          <p:cNvPr id="13" name="Google Shape;97;p5">
            <a:extLst>
              <a:ext uri="{FF2B5EF4-FFF2-40B4-BE49-F238E27FC236}">
                <a16:creationId xmlns:a16="http://schemas.microsoft.com/office/drawing/2014/main" id="{64C1C4A6-62BA-4136-9FBB-451ABF3C7D48}"/>
              </a:ext>
            </a:extLst>
          </p:cNvPr>
          <p:cNvCxnSpPr>
            <a:cxnSpLocks/>
          </p:cNvCxnSpPr>
          <p:nvPr/>
        </p:nvCxnSpPr>
        <p:spPr>
          <a:xfrm>
            <a:off x="4572000" y="1602992"/>
            <a:ext cx="0" cy="894402"/>
          </a:xfrm>
          <a:prstGeom prst="straightConnector1">
            <a:avLst/>
          </a:prstGeom>
          <a:noFill/>
          <a:ln w="1905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" name="Google Shape;97;p5">
            <a:extLst>
              <a:ext uri="{FF2B5EF4-FFF2-40B4-BE49-F238E27FC236}">
                <a16:creationId xmlns:a16="http://schemas.microsoft.com/office/drawing/2014/main" id="{04593385-E04A-492C-A7C9-5418226AD703}"/>
              </a:ext>
            </a:extLst>
          </p:cNvPr>
          <p:cNvCxnSpPr>
            <a:cxnSpLocks/>
          </p:cNvCxnSpPr>
          <p:nvPr/>
        </p:nvCxnSpPr>
        <p:spPr>
          <a:xfrm>
            <a:off x="7674076" y="1593160"/>
            <a:ext cx="0" cy="894402"/>
          </a:xfrm>
          <a:prstGeom prst="straightConnector1">
            <a:avLst/>
          </a:prstGeom>
          <a:noFill/>
          <a:ln w="1905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7" name="Google Shape;97;p5">
            <a:extLst>
              <a:ext uri="{FF2B5EF4-FFF2-40B4-BE49-F238E27FC236}">
                <a16:creationId xmlns:a16="http://schemas.microsoft.com/office/drawing/2014/main" id="{D49129F1-9B04-486C-835B-B52D3A3AD07C}"/>
              </a:ext>
            </a:extLst>
          </p:cNvPr>
          <p:cNvCxnSpPr>
            <a:cxnSpLocks/>
          </p:cNvCxnSpPr>
          <p:nvPr/>
        </p:nvCxnSpPr>
        <p:spPr>
          <a:xfrm>
            <a:off x="1332271" y="1602992"/>
            <a:ext cx="0" cy="894402"/>
          </a:xfrm>
          <a:prstGeom prst="straightConnector1">
            <a:avLst/>
          </a:prstGeom>
          <a:noFill/>
          <a:ln w="1905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8" name="Google Shape;97;p5">
            <a:extLst>
              <a:ext uri="{FF2B5EF4-FFF2-40B4-BE49-F238E27FC236}">
                <a16:creationId xmlns:a16="http://schemas.microsoft.com/office/drawing/2014/main" id="{7DF606C7-C223-43C9-82F8-25F2E15CE31C}"/>
              </a:ext>
            </a:extLst>
          </p:cNvPr>
          <p:cNvCxnSpPr>
            <a:cxnSpLocks/>
          </p:cNvCxnSpPr>
          <p:nvPr/>
        </p:nvCxnSpPr>
        <p:spPr>
          <a:xfrm>
            <a:off x="532489" y="3429000"/>
            <a:ext cx="0" cy="894402"/>
          </a:xfrm>
          <a:prstGeom prst="straightConnector1">
            <a:avLst/>
          </a:prstGeom>
          <a:noFill/>
          <a:ln w="1905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9" name="Google Shape;97;p5">
            <a:extLst>
              <a:ext uri="{FF2B5EF4-FFF2-40B4-BE49-F238E27FC236}">
                <a16:creationId xmlns:a16="http://schemas.microsoft.com/office/drawing/2014/main" id="{51D58FE8-9003-45F5-8228-8C24373E3B52}"/>
              </a:ext>
            </a:extLst>
          </p:cNvPr>
          <p:cNvCxnSpPr>
            <a:cxnSpLocks/>
          </p:cNvCxnSpPr>
          <p:nvPr/>
        </p:nvCxnSpPr>
        <p:spPr>
          <a:xfrm>
            <a:off x="2394158" y="3429000"/>
            <a:ext cx="0" cy="894402"/>
          </a:xfrm>
          <a:prstGeom prst="straightConnector1">
            <a:avLst/>
          </a:prstGeom>
          <a:noFill/>
          <a:ln w="1905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0" name="Google Shape;97;p5">
            <a:extLst>
              <a:ext uri="{FF2B5EF4-FFF2-40B4-BE49-F238E27FC236}">
                <a16:creationId xmlns:a16="http://schemas.microsoft.com/office/drawing/2014/main" id="{6E7C39EC-AB48-492E-BBC8-7CAECDA4E1E8}"/>
              </a:ext>
            </a:extLst>
          </p:cNvPr>
          <p:cNvCxnSpPr>
            <a:cxnSpLocks/>
          </p:cNvCxnSpPr>
          <p:nvPr/>
        </p:nvCxnSpPr>
        <p:spPr>
          <a:xfrm flipH="1">
            <a:off x="1332271" y="1585945"/>
            <a:ext cx="6341805" cy="17047"/>
          </a:xfrm>
          <a:prstGeom prst="straightConnector1">
            <a:avLst/>
          </a:prstGeom>
          <a:noFill/>
          <a:ln w="1905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" name="Google Shape;97;p5">
            <a:extLst>
              <a:ext uri="{FF2B5EF4-FFF2-40B4-BE49-F238E27FC236}">
                <a16:creationId xmlns:a16="http://schemas.microsoft.com/office/drawing/2014/main" id="{70B012A5-BB53-42CD-A141-73D09B0005A3}"/>
              </a:ext>
            </a:extLst>
          </p:cNvPr>
          <p:cNvCxnSpPr>
            <a:cxnSpLocks/>
          </p:cNvCxnSpPr>
          <p:nvPr/>
        </p:nvCxnSpPr>
        <p:spPr>
          <a:xfrm flipH="1">
            <a:off x="532489" y="3429000"/>
            <a:ext cx="1861669" cy="5776"/>
          </a:xfrm>
          <a:prstGeom prst="straightConnector1">
            <a:avLst/>
          </a:prstGeom>
          <a:noFill/>
          <a:ln w="1905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4640922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5" descr="C:\Users\User\Desktop\Kate\Центр компетенций\FB vs VK 500px CCLO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14156" y="6357664"/>
            <a:ext cx="432048" cy="4320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6" name="Google Shape;96;p5"/>
          <p:cNvCxnSpPr/>
          <p:nvPr/>
        </p:nvCxnSpPr>
        <p:spPr>
          <a:xfrm>
            <a:off x="0" y="6309320"/>
            <a:ext cx="9144000" cy="0"/>
          </a:xfrm>
          <a:prstGeom prst="straightConnector1">
            <a:avLst/>
          </a:prstGeom>
          <a:noFill/>
          <a:ln w="1905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7" name="Google Shape;97;p5"/>
          <p:cNvCxnSpPr/>
          <p:nvPr/>
        </p:nvCxnSpPr>
        <p:spPr>
          <a:xfrm>
            <a:off x="8532440" y="0"/>
            <a:ext cx="0" cy="6858000"/>
          </a:xfrm>
          <a:prstGeom prst="straightConnector1">
            <a:avLst/>
          </a:prstGeom>
          <a:noFill/>
          <a:ln w="1905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5934F95D-BB30-4586-BB74-7F18EDA45BE0}"/>
              </a:ext>
            </a:extLst>
          </p:cNvPr>
          <p:cNvSpPr txBox="1">
            <a:spLocks/>
          </p:cNvSpPr>
          <p:nvPr/>
        </p:nvSpPr>
        <p:spPr>
          <a:xfrm>
            <a:off x="515650" y="339263"/>
            <a:ext cx="6461268" cy="796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ru-RU" sz="2100" b="1" dirty="0">
                <a:solidFill>
                  <a:srgbClr val="00B050"/>
                </a:solidFill>
                <a:latin typeface="Arial Nova Light" panose="020B0304020202020204" pitchFamily="34" charset="0"/>
              </a:rPr>
              <a:t>ОБЪЕКТЫ БЛАГОУСТРОЙСТВА 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A192A0C1-4ECD-4154-B504-186E958FE564}"/>
              </a:ext>
            </a:extLst>
          </p:cNvPr>
          <p:cNvSpPr txBox="1">
            <a:spLocks/>
          </p:cNvSpPr>
          <p:nvPr/>
        </p:nvSpPr>
        <p:spPr>
          <a:xfrm>
            <a:off x="515650" y="1393748"/>
            <a:ext cx="8112699" cy="6742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1200"/>
              </a:spcAft>
            </a:pPr>
            <a:r>
              <a:rPr lang="ru-RU" sz="2400" b="1" dirty="0">
                <a:latin typeface="Arial Nova Light" panose="020B0304020202020204" pitchFamily="34" charset="0"/>
              </a:rPr>
              <a:t>С 2017 </a:t>
            </a:r>
            <a:r>
              <a:rPr lang="ru-RU" sz="2400" dirty="0">
                <a:latin typeface="Arial Nova Light" panose="020B0304020202020204" pitchFamily="34" charset="0"/>
              </a:rPr>
              <a:t>года </a:t>
            </a:r>
            <a:r>
              <a:rPr lang="ru-RU" sz="2400" b="1" dirty="0">
                <a:latin typeface="Arial Nova Light" panose="020B0304020202020204" pitchFamily="34" charset="0"/>
              </a:rPr>
              <a:t>более 580 </a:t>
            </a:r>
            <a:r>
              <a:rPr lang="ru-RU" sz="2400" dirty="0">
                <a:latin typeface="Arial Nova Light" panose="020B0304020202020204" pitchFamily="34" charset="0"/>
              </a:rPr>
              <a:t>дворовых территорий и общественных пространств.</a:t>
            </a:r>
          </a:p>
        </p:txBody>
      </p:sp>
      <p:graphicFrame>
        <p:nvGraphicFramePr>
          <p:cNvPr id="2" name="Таблица 2">
            <a:extLst>
              <a:ext uri="{FF2B5EF4-FFF2-40B4-BE49-F238E27FC236}">
                <a16:creationId xmlns:a16="http://schemas.microsoft.com/office/drawing/2014/main" id="{11939061-AFBA-4151-9CC6-9787684C9B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2103396"/>
              </p:ext>
            </p:extLst>
          </p:nvPr>
        </p:nvGraphicFramePr>
        <p:xfrm>
          <a:off x="515650" y="2321363"/>
          <a:ext cx="7811628" cy="3931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2907">
                  <a:extLst>
                    <a:ext uri="{9D8B030D-6E8A-4147-A177-3AD203B41FA5}">
                      <a16:colId xmlns:a16="http://schemas.microsoft.com/office/drawing/2014/main" val="528836318"/>
                    </a:ext>
                  </a:extLst>
                </a:gridCol>
                <a:gridCol w="1952907">
                  <a:extLst>
                    <a:ext uri="{9D8B030D-6E8A-4147-A177-3AD203B41FA5}">
                      <a16:colId xmlns:a16="http://schemas.microsoft.com/office/drawing/2014/main" val="4234454713"/>
                    </a:ext>
                  </a:extLst>
                </a:gridCol>
                <a:gridCol w="1952907">
                  <a:extLst>
                    <a:ext uri="{9D8B030D-6E8A-4147-A177-3AD203B41FA5}">
                      <a16:colId xmlns:a16="http://schemas.microsoft.com/office/drawing/2014/main" val="3829127660"/>
                    </a:ext>
                  </a:extLst>
                </a:gridCol>
                <a:gridCol w="1952907">
                  <a:extLst>
                    <a:ext uri="{9D8B030D-6E8A-4147-A177-3AD203B41FA5}">
                      <a16:colId xmlns:a16="http://schemas.microsoft.com/office/drawing/2014/main" val="3951992544"/>
                    </a:ext>
                  </a:extLst>
                </a:gridCol>
              </a:tblGrid>
              <a:tr h="3835231">
                <a:tc>
                  <a:txBody>
                    <a:bodyPr/>
                    <a:lstStyle/>
                    <a:p>
                      <a:pPr>
                        <a:spcAft>
                          <a:spcPts val="120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 год</a:t>
                      </a:r>
                    </a:p>
                    <a:p>
                      <a:pPr>
                        <a:spcAft>
                          <a:spcPts val="1200"/>
                        </a:spcAft>
                      </a:pPr>
                      <a:endParaRPr lang="ru-RU" sz="1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spcAft>
                          <a:spcPts val="120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 общественных пространства </a:t>
                      </a:r>
                    </a:p>
                    <a:p>
                      <a:pPr>
                        <a:spcAft>
                          <a:spcPts val="120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 дворовых территорий </a:t>
                      </a:r>
                    </a:p>
                    <a:p>
                      <a:pPr>
                        <a:spcAft>
                          <a:spcPts val="120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 муниципальных образования </a:t>
                      </a:r>
                    </a:p>
                    <a:p>
                      <a:endParaRPr lang="ru-RU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120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 год </a:t>
                      </a:r>
                    </a:p>
                    <a:p>
                      <a:pPr>
                        <a:spcAft>
                          <a:spcPts val="1200"/>
                        </a:spcAft>
                      </a:pPr>
                      <a:endParaRPr lang="ru-RU" sz="1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spcAft>
                          <a:spcPts val="120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 общественных пространства </a:t>
                      </a:r>
                    </a:p>
                    <a:p>
                      <a:pPr>
                        <a:spcAft>
                          <a:spcPts val="120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 дворовых территорий </a:t>
                      </a:r>
                    </a:p>
                    <a:p>
                      <a:pPr>
                        <a:spcAft>
                          <a:spcPts val="120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 муниципальных образования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1 территория - победитель </a:t>
                      </a:r>
                      <a:endParaRPr lang="ru-RU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spcAft>
                          <a:spcPts val="1200"/>
                        </a:spcAft>
                      </a:pPr>
                      <a:endParaRPr lang="ru-RU" sz="1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ru-RU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120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 год</a:t>
                      </a:r>
                    </a:p>
                    <a:p>
                      <a:pPr>
                        <a:spcAft>
                          <a:spcPts val="1200"/>
                        </a:spcAft>
                      </a:pPr>
                      <a:endParaRPr lang="ru-RU" sz="1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spcAft>
                          <a:spcPts val="120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 общественных пространств </a:t>
                      </a:r>
                    </a:p>
                    <a:p>
                      <a:pPr>
                        <a:spcAft>
                          <a:spcPts val="120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 дворовых территорий </a:t>
                      </a:r>
                    </a:p>
                    <a:p>
                      <a:pPr>
                        <a:spcAft>
                          <a:spcPts val="120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 муниципальных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1 территория - победитель </a:t>
                      </a:r>
                      <a:endParaRPr lang="ru-RU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spcAft>
                          <a:spcPts val="120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2021 год  </a:t>
                      </a:r>
                    </a:p>
                    <a:p>
                      <a:r>
                        <a:rPr lang="ru-RU" sz="14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1413,63 млрд. руб.</a:t>
                      </a:r>
                    </a:p>
                    <a:p>
                      <a:endParaRPr lang="ru-RU" sz="1400" b="0" i="0" u="none" strike="noStrike" cap="non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Arial"/>
                      </a:endParaRPr>
                    </a:p>
                    <a:p>
                      <a:r>
                        <a:rPr lang="ru-RU" sz="1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77 общественных территорий</a:t>
                      </a:r>
                    </a:p>
                    <a:p>
                      <a:endParaRPr lang="ru-RU" sz="1400" b="0" i="0" u="none" strike="noStrike" cap="non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Arial"/>
                      </a:endParaRPr>
                    </a:p>
                    <a:p>
                      <a:r>
                        <a:rPr lang="ru-RU" sz="1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23 двора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ru-RU" sz="1400" b="0" i="0" u="none" strike="noStrike" cap="non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ru-RU" sz="1400" b="0" i="0" u="none" strike="noStrike" cap="non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75 муниципальных образований </a:t>
                      </a:r>
                    </a:p>
                    <a:p>
                      <a:endParaRPr lang="ru-RU" sz="1400" b="0" i="0" u="none" strike="noStrike" cap="non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Arial"/>
                      </a:endParaRPr>
                    </a:p>
                    <a:p>
                      <a:r>
                        <a:rPr lang="ru-RU" sz="1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15 объектов повышения качества городской среды</a:t>
                      </a:r>
                    </a:p>
                    <a:p>
                      <a:endParaRPr lang="ru-RU" sz="1400" b="0" i="0" u="none" strike="noStrike" cap="non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Arial"/>
                      </a:endParaRPr>
                    </a:p>
                    <a:p>
                      <a:r>
                        <a:rPr lang="ru-RU" sz="1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7 территорий - победителей </a:t>
                      </a:r>
                      <a:endParaRPr lang="ru-RU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94832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865033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5" descr="C:\Users\User\Desktop\Kate\Центр компетенций\FB vs VK 500px CCLO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14156" y="6357664"/>
            <a:ext cx="432048" cy="4320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6" name="Google Shape;96;p5"/>
          <p:cNvCxnSpPr/>
          <p:nvPr/>
        </p:nvCxnSpPr>
        <p:spPr>
          <a:xfrm>
            <a:off x="0" y="6309320"/>
            <a:ext cx="9144000" cy="0"/>
          </a:xfrm>
          <a:prstGeom prst="straightConnector1">
            <a:avLst/>
          </a:prstGeom>
          <a:noFill/>
          <a:ln w="1905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7" name="Google Shape;97;p5"/>
          <p:cNvCxnSpPr/>
          <p:nvPr/>
        </p:nvCxnSpPr>
        <p:spPr>
          <a:xfrm>
            <a:off x="8532440" y="0"/>
            <a:ext cx="0" cy="6858000"/>
          </a:xfrm>
          <a:prstGeom prst="straightConnector1">
            <a:avLst/>
          </a:prstGeom>
          <a:noFill/>
          <a:ln w="1905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5934F95D-BB30-4586-BB74-7F18EDA45BE0}"/>
              </a:ext>
            </a:extLst>
          </p:cNvPr>
          <p:cNvSpPr txBox="1">
            <a:spLocks/>
          </p:cNvSpPr>
          <p:nvPr/>
        </p:nvSpPr>
        <p:spPr>
          <a:xfrm>
            <a:off x="4669486" y="652473"/>
            <a:ext cx="3781239" cy="605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2800" b="1" dirty="0">
                <a:solidFill>
                  <a:srgbClr val="00B050"/>
                </a:solidFill>
                <a:latin typeface="Arial Nova Light" panose="020B0304020202020204" pitchFamily="34" charset="0"/>
              </a:rPr>
              <a:t>УЧАСТИЕ БИЗНЕСА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A192A0C1-4ECD-4154-B504-186E958FE564}"/>
              </a:ext>
            </a:extLst>
          </p:cNvPr>
          <p:cNvSpPr txBox="1">
            <a:spLocks/>
          </p:cNvSpPr>
          <p:nvPr/>
        </p:nvSpPr>
        <p:spPr>
          <a:xfrm>
            <a:off x="647715" y="2174112"/>
            <a:ext cx="8043541" cy="19421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1200"/>
              </a:spcAft>
            </a:pPr>
            <a:r>
              <a:rPr lang="ru-RU" sz="1600" b="1" dirty="0">
                <a:latin typeface="Century Gothic" panose="020B0502020202020204" pitchFamily="34" charset="0"/>
              </a:rPr>
              <a:t>РОЛИ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latin typeface="Century Gothic" panose="020B0502020202020204" pitchFamily="34" charset="0"/>
              </a:rPr>
              <a:t>инициатор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latin typeface="Century Gothic" panose="020B0502020202020204" pitchFamily="34" charset="0"/>
              </a:rPr>
              <a:t>оператор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latin typeface="Century Gothic" panose="020B0502020202020204" pitchFamily="34" charset="0"/>
              </a:rPr>
              <a:t>исполнитель</a:t>
            </a:r>
          </a:p>
          <a:p>
            <a:pPr>
              <a:spcAft>
                <a:spcPts val="1200"/>
              </a:spcAft>
            </a:pPr>
            <a:endParaRPr lang="ru-RU" sz="1600" dirty="0">
              <a:latin typeface="Century Gothic" panose="020B0502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ru-RU" sz="1600" b="1" dirty="0">
                <a:latin typeface="Century Gothic" panose="020B0502020202020204" pitchFamily="34" charset="0"/>
              </a:rPr>
              <a:t>ВОЗМОЖНЫЙ ВКЛАД</a:t>
            </a:r>
          </a:p>
          <a:p>
            <a:pPr>
              <a:spcAft>
                <a:spcPts val="1200"/>
              </a:spcAft>
            </a:pPr>
            <a:r>
              <a:rPr lang="ru-RU" sz="1600" dirty="0">
                <a:latin typeface="Century Gothic" panose="020B0502020202020204" pitchFamily="34" charset="0"/>
              </a:rPr>
              <a:t>• информация для формирования ТЗ </a:t>
            </a:r>
          </a:p>
          <a:p>
            <a:pPr>
              <a:spcAft>
                <a:spcPts val="1200"/>
              </a:spcAft>
            </a:pPr>
            <a:r>
              <a:rPr lang="ru-RU" sz="1600" dirty="0">
                <a:latin typeface="Century Gothic" panose="020B0502020202020204" pitchFamily="34" charset="0"/>
              </a:rPr>
              <a:t>• информацию о лучших практиках </a:t>
            </a:r>
          </a:p>
          <a:p>
            <a:pPr>
              <a:spcAft>
                <a:spcPts val="1200"/>
              </a:spcAft>
            </a:pPr>
            <a:r>
              <a:rPr lang="ru-RU" sz="1600" dirty="0">
                <a:latin typeface="Century Gothic" panose="020B0502020202020204" pitchFamily="34" charset="0"/>
              </a:rPr>
              <a:t>• деньги </a:t>
            </a:r>
          </a:p>
          <a:p>
            <a:pPr>
              <a:spcAft>
                <a:spcPts val="1200"/>
              </a:spcAft>
            </a:pPr>
            <a:r>
              <a:rPr lang="ru-RU" sz="1600" dirty="0">
                <a:latin typeface="Century Gothic" panose="020B0502020202020204" pitchFamily="34" charset="0"/>
              </a:rPr>
              <a:t>• выполнение работ </a:t>
            </a:r>
          </a:p>
          <a:p>
            <a:pPr>
              <a:spcAft>
                <a:spcPts val="1200"/>
              </a:spcAft>
            </a:pPr>
            <a:r>
              <a:rPr lang="ru-RU" sz="1600" dirty="0">
                <a:latin typeface="Century Gothic" panose="020B0502020202020204" pitchFamily="34" charset="0"/>
              </a:rPr>
              <a:t>• событийное наполнение территории и размещение бизнеса</a:t>
            </a:r>
          </a:p>
          <a:p>
            <a:pPr>
              <a:spcAft>
                <a:spcPts val="1200"/>
              </a:spcAft>
            </a:pPr>
            <a:endParaRPr lang="ru-RU" sz="1600" dirty="0">
              <a:latin typeface="Century Gothic" panose="020B0502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ru-RU" sz="1600" b="1" dirty="0">
                <a:latin typeface="Century Gothic" panose="020B0502020202020204" pitchFamily="34" charset="0"/>
              </a:rPr>
              <a:t>ВЫГОДА</a:t>
            </a:r>
          </a:p>
          <a:p>
            <a:pPr>
              <a:spcAft>
                <a:spcPts val="1200"/>
              </a:spcAft>
            </a:pPr>
            <a:r>
              <a:rPr lang="ru-RU" sz="1600" dirty="0">
                <a:latin typeface="Century Gothic" panose="020B0502020202020204" pitchFamily="34" charset="0"/>
              </a:rPr>
              <a:t>• получение доходов</a:t>
            </a:r>
          </a:p>
          <a:p>
            <a:pPr>
              <a:spcAft>
                <a:spcPts val="1200"/>
              </a:spcAft>
            </a:pPr>
            <a:r>
              <a:rPr lang="ru-RU" sz="1600" dirty="0">
                <a:latin typeface="Century Gothic" panose="020B0502020202020204" pitchFamily="34" charset="0"/>
              </a:rPr>
              <a:t>• развитие бизнеса</a:t>
            </a:r>
          </a:p>
          <a:p>
            <a:pPr>
              <a:spcAft>
                <a:spcPts val="1200"/>
              </a:spcAft>
            </a:pPr>
            <a:r>
              <a:rPr lang="ru-RU" sz="1600" dirty="0">
                <a:latin typeface="Century Gothic" panose="020B0502020202020204" pitchFamily="34" charset="0"/>
              </a:rPr>
              <a:t>• социальная ответственность</a:t>
            </a:r>
          </a:p>
        </p:txBody>
      </p:sp>
    </p:spTree>
    <p:extLst>
      <p:ext uri="{BB962C8B-B14F-4D97-AF65-F5344CB8AC3E}">
        <p14:creationId xmlns:p14="http://schemas.microsoft.com/office/powerpoint/2010/main" val="36255102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5" descr="C:\Users\User\Desktop\Kate\Центр компетенций\FB vs VK 500px CCLO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14156" y="6357664"/>
            <a:ext cx="432048" cy="4320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6" name="Google Shape;96;p5"/>
          <p:cNvCxnSpPr/>
          <p:nvPr/>
        </p:nvCxnSpPr>
        <p:spPr>
          <a:xfrm>
            <a:off x="0" y="6309320"/>
            <a:ext cx="9144000" cy="0"/>
          </a:xfrm>
          <a:prstGeom prst="straightConnector1">
            <a:avLst/>
          </a:prstGeom>
          <a:noFill/>
          <a:ln w="1905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7" name="Google Shape;97;p5"/>
          <p:cNvCxnSpPr/>
          <p:nvPr/>
        </p:nvCxnSpPr>
        <p:spPr>
          <a:xfrm>
            <a:off x="8532440" y="0"/>
            <a:ext cx="0" cy="6858000"/>
          </a:xfrm>
          <a:prstGeom prst="straightConnector1">
            <a:avLst/>
          </a:prstGeom>
          <a:noFill/>
          <a:ln w="1905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2694C45-2A27-4641-9AF3-8D3140B4464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485" t="36165" r="28906" b="7185"/>
          <a:stretch/>
        </p:blipFill>
        <p:spPr>
          <a:xfrm>
            <a:off x="472257" y="359492"/>
            <a:ext cx="7799824" cy="531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1658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5" descr="C:\Users\User\Desktop\Kate\Центр компетенций\FB vs VK 500px CCLO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14156" y="6357664"/>
            <a:ext cx="432048" cy="4320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6" name="Google Shape;96;p5"/>
          <p:cNvCxnSpPr/>
          <p:nvPr/>
        </p:nvCxnSpPr>
        <p:spPr>
          <a:xfrm>
            <a:off x="0" y="6309320"/>
            <a:ext cx="9144000" cy="0"/>
          </a:xfrm>
          <a:prstGeom prst="straightConnector1">
            <a:avLst/>
          </a:prstGeom>
          <a:noFill/>
          <a:ln w="1905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7" name="Google Shape;97;p5"/>
          <p:cNvCxnSpPr/>
          <p:nvPr/>
        </p:nvCxnSpPr>
        <p:spPr>
          <a:xfrm>
            <a:off x="8532440" y="0"/>
            <a:ext cx="0" cy="6858000"/>
          </a:xfrm>
          <a:prstGeom prst="straightConnector1">
            <a:avLst/>
          </a:prstGeom>
          <a:noFill/>
          <a:ln w="1905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" name="Заголовок 5">
            <a:extLst>
              <a:ext uri="{FF2B5EF4-FFF2-40B4-BE49-F238E27FC236}">
                <a16:creationId xmlns:a16="http://schemas.microsoft.com/office/drawing/2014/main" id="{1894A3D5-3B31-4E6A-9DC3-DD13D31898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0707" y="293502"/>
            <a:ext cx="2360350" cy="1045053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00B050"/>
                </a:solidFill>
                <a:latin typeface="Century Gothic" panose="020B0502020202020204" pitchFamily="34" charset="0"/>
              </a:rPr>
              <a:t>ГРУППЫ</a:t>
            </a:r>
          </a:p>
        </p:txBody>
      </p:sp>
      <p:graphicFrame>
        <p:nvGraphicFramePr>
          <p:cNvPr id="6" name="Таблица 15">
            <a:extLst>
              <a:ext uri="{FF2B5EF4-FFF2-40B4-BE49-F238E27FC236}">
                <a16:creationId xmlns:a16="http://schemas.microsoft.com/office/drawing/2014/main" id="{5C6C374A-7CEB-42BF-9ED7-218EA95FCC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5823489"/>
              </p:ext>
            </p:extLst>
          </p:nvPr>
        </p:nvGraphicFramePr>
        <p:xfrm>
          <a:off x="3831317" y="91420"/>
          <a:ext cx="4624426" cy="6126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1475">
                  <a:extLst>
                    <a:ext uri="{9D8B030D-6E8A-4147-A177-3AD203B41FA5}">
                      <a16:colId xmlns:a16="http://schemas.microsoft.com/office/drawing/2014/main" val="3207601121"/>
                    </a:ext>
                  </a:extLst>
                </a:gridCol>
                <a:gridCol w="1189504">
                  <a:extLst>
                    <a:ext uri="{9D8B030D-6E8A-4147-A177-3AD203B41FA5}">
                      <a16:colId xmlns:a16="http://schemas.microsoft.com/office/drawing/2014/main" val="216709578"/>
                    </a:ext>
                  </a:extLst>
                </a:gridCol>
                <a:gridCol w="1893447">
                  <a:extLst>
                    <a:ext uri="{9D8B030D-6E8A-4147-A177-3AD203B41FA5}">
                      <a16:colId xmlns:a16="http://schemas.microsoft.com/office/drawing/2014/main" val="1427381224"/>
                    </a:ext>
                  </a:extLst>
                </a:gridCol>
              </a:tblGrid>
              <a:tr h="232764">
                <a:tc>
                  <a:txBody>
                    <a:bodyPr/>
                    <a:lstStyle/>
                    <a:p>
                      <a:r>
                        <a:rPr lang="ru-RU" sz="1400" dirty="0"/>
                        <a:t>Исторические города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50 млн. руб.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г. Выборг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3358631"/>
                  </a:ext>
                </a:extLst>
              </a:tr>
              <a:tr h="884503">
                <a:tc>
                  <a:txBody>
                    <a:bodyPr/>
                    <a:lstStyle/>
                    <a:p>
                      <a:r>
                        <a:rPr lang="ru-RU" sz="1400" dirty="0"/>
                        <a:t>От 50 до 100 т. чел.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80 млн. руб.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г. Выборг</a:t>
                      </a:r>
                    </a:p>
                    <a:p>
                      <a:r>
                        <a:rPr lang="ru-RU" sz="1400" dirty="0"/>
                        <a:t>г. Всеволожск</a:t>
                      </a:r>
                    </a:p>
                    <a:p>
                      <a:r>
                        <a:rPr lang="ru-RU" sz="1400" dirty="0"/>
                        <a:t>г. Тихвин</a:t>
                      </a:r>
                    </a:p>
                    <a:p>
                      <a:r>
                        <a:rPr lang="ru-RU" sz="1400" dirty="0"/>
                        <a:t>г. Сертолово</a:t>
                      </a:r>
                    </a:p>
                    <a:p>
                      <a:r>
                        <a:rPr lang="ru-RU" sz="1400" dirty="0"/>
                        <a:t>г. Мурино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8670916"/>
                  </a:ext>
                </a:extLst>
              </a:tr>
              <a:tr h="1699177">
                <a:tc>
                  <a:txBody>
                    <a:bodyPr/>
                    <a:lstStyle/>
                    <a:p>
                      <a:r>
                        <a:rPr lang="ru-RU" sz="1400" dirty="0"/>
                        <a:t>От 20 до 50 т. чел.</a:t>
                      </a:r>
                    </a:p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70 млн. руб.</a:t>
                      </a:r>
                    </a:p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г. Кингисепп</a:t>
                      </a:r>
                    </a:p>
                    <a:p>
                      <a:r>
                        <a:rPr lang="ru-RU" sz="1400" dirty="0"/>
                        <a:t>г. Тосно</a:t>
                      </a:r>
                    </a:p>
                    <a:p>
                      <a:r>
                        <a:rPr lang="ru-RU" sz="1400" dirty="0"/>
                        <a:t>г. Луга</a:t>
                      </a:r>
                    </a:p>
                    <a:p>
                      <a:r>
                        <a:rPr lang="ru-RU" sz="1400" dirty="0"/>
                        <a:t>г. Сланцы</a:t>
                      </a:r>
                    </a:p>
                    <a:p>
                      <a:r>
                        <a:rPr lang="ru-RU" sz="1400" dirty="0"/>
                        <a:t>г. Кировск</a:t>
                      </a:r>
                    </a:p>
                    <a:p>
                      <a:r>
                        <a:rPr lang="ru-RU" sz="1400" dirty="0"/>
                        <a:t>г. Отрадное</a:t>
                      </a:r>
                    </a:p>
                    <a:p>
                      <a:r>
                        <a:rPr lang="ru-RU" sz="1400" dirty="0"/>
                        <a:t>г. Коммунар</a:t>
                      </a:r>
                    </a:p>
                    <a:p>
                      <a:r>
                        <a:rPr lang="ru-RU" sz="1400" dirty="0"/>
                        <a:t>г. Никольское</a:t>
                      </a:r>
                    </a:p>
                    <a:p>
                      <a:r>
                        <a:rPr lang="ru-RU" sz="1400" dirty="0"/>
                        <a:t>г. Пикалёво</a:t>
                      </a:r>
                    </a:p>
                    <a:p>
                      <a:r>
                        <a:rPr lang="ru-RU" sz="1400" dirty="0"/>
                        <a:t>г. Лодейное Поле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266698"/>
                  </a:ext>
                </a:extLst>
              </a:tr>
              <a:tr h="1699177">
                <a:tc>
                  <a:txBody>
                    <a:bodyPr/>
                    <a:lstStyle/>
                    <a:p>
                      <a:r>
                        <a:rPr lang="ru-RU" sz="1400" dirty="0"/>
                        <a:t>От 0 до 20 т. чел.</a:t>
                      </a:r>
                    </a:p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50 млн. руб.</a:t>
                      </a:r>
                    </a:p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г. Приозерск</a:t>
                      </a:r>
                    </a:p>
                    <a:p>
                      <a:r>
                        <a:rPr lang="ru-RU" sz="1400" dirty="0"/>
                        <a:t>г. Подпорожье</a:t>
                      </a:r>
                    </a:p>
                    <a:p>
                      <a:r>
                        <a:rPr lang="ru-RU" sz="1400" dirty="0"/>
                        <a:t>г. Светогорск</a:t>
                      </a:r>
                    </a:p>
                    <a:p>
                      <a:r>
                        <a:rPr lang="ru-RU" sz="1400" dirty="0"/>
                        <a:t>г. Бокситогорск</a:t>
                      </a:r>
                    </a:p>
                    <a:p>
                      <a:r>
                        <a:rPr lang="ru-RU" sz="1400" dirty="0"/>
                        <a:t>г. Шлиссельбург</a:t>
                      </a:r>
                    </a:p>
                    <a:p>
                      <a:r>
                        <a:rPr lang="ru-RU" sz="1400" dirty="0"/>
                        <a:t>г. Волосово</a:t>
                      </a:r>
                    </a:p>
                    <a:p>
                      <a:r>
                        <a:rPr lang="ru-RU" sz="1400" dirty="0"/>
                        <a:t>г. Каменногорск</a:t>
                      </a:r>
                    </a:p>
                    <a:p>
                      <a:r>
                        <a:rPr lang="ru-RU" sz="1400" dirty="0"/>
                        <a:t>г. Приморск</a:t>
                      </a:r>
                    </a:p>
                    <a:p>
                      <a:r>
                        <a:rPr lang="ru-RU" sz="1400" dirty="0"/>
                        <a:t>г. Любань</a:t>
                      </a:r>
                    </a:p>
                    <a:p>
                      <a:r>
                        <a:rPr lang="ru-RU" sz="1400" dirty="0"/>
                        <a:t>г. Высоцк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5572356"/>
                  </a:ext>
                </a:extLst>
              </a:tr>
            </a:tbl>
          </a:graphicData>
        </a:graphic>
      </p:graphicFrame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CF08DFFF-FDAC-480C-B697-CAA19395E10D}"/>
              </a:ext>
            </a:extLst>
          </p:cNvPr>
          <p:cNvSpPr txBox="1">
            <a:spLocks/>
          </p:cNvSpPr>
          <p:nvPr/>
        </p:nvSpPr>
        <p:spPr>
          <a:xfrm>
            <a:off x="189751" y="2883218"/>
            <a:ext cx="3528486" cy="1922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ru-RU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10 млрд. руб.</a:t>
            </a:r>
          </a:p>
          <a:p>
            <a:pPr>
              <a:spcAft>
                <a:spcPts val="1200"/>
              </a:spcAft>
            </a:pPr>
            <a:r>
              <a:rPr lang="ru-RU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160 победителей</a:t>
            </a:r>
          </a:p>
        </p:txBody>
      </p:sp>
    </p:spTree>
    <p:extLst>
      <p:ext uri="{BB962C8B-B14F-4D97-AF65-F5344CB8AC3E}">
        <p14:creationId xmlns:p14="http://schemas.microsoft.com/office/powerpoint/2010/main" val="12382275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0DB56390-34C6-45C5-9A4C-96EDF60A02E9}"/>
              </a:ext>
            </a:extLst>
          </p:cNvPr>
          <p:cNvSpPr txBox="1">
            <a:spLocks/>
          </p:cNvSpPr>
          <p:nvPr/>
        </p:nvSpPr>
        <p:spPr>
          <a:xfrm>
            <a:off x="6973529" y="187181"/>
            <a:ext cx="2293620" cy="807721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buClrTx/>
            </a:pPr>
            <a:r>
              <a:rPr lang="ru-RU" sz="3300" b="1" dirty="0">
                <a:solidFill>
                  <a:prstClr val="black"/>
                </a:solidFill>
                <a:latin typeface="Century Gothic" panose="020B0502020202020204" pitchFamily="34" charset="0"/>
              </a:rPr>
              <a:t>ГАТЧИНА</a:t>
            </a:r>
          </a:p>
        </p:txBody>
      </p:sp>
    </p:spTree>
    <p:extLst>
      <p:ext uri="{BB962C8B-B14F-4D97-AF65-F5344CB8AC3E}">
        <p14:creationId xmlns:p14="http://schemas.microsoft.com/office/powerpoint/2010/main" val="40769574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AB2857-50C4-4260-9CBD-730B21A44A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53940" y="508697"/>
            <a:ext cx="4290060" cy="373381"/>
          </a:xfrm>
        </p:spPr>
        <p:txBody>
          <a:bodyPr>
            <a:noAutofit/>
          </a:bodyPr>
          <a:lstStyle/>
          <a:p>
            <a:r>
              <a:rPr lang="ru-RU" sz="3200" b="1" dirty="0">
                <a:latin typeface="Century Gothic" panose="020B0502020202020204" pitchFamily="34" charset="0"/>
              </a:rPr>
              <a:t>СОСНОВЫЙ БОР</a:t>
            </a:r>
          </a:p>
        </p:txBody>
      </p:sp>
    </p:spTree>
    <p:extLst>
      <p:ext uri="{BB962C8B-B14F-4D97-AF65-F5344CB8AC3E}">
        <p14:creationId xmlns:p14="http://schemas.microsoft.com/office/powerpoint/2010/main" val="9443729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8653</TotalTime>
  <Words>348</Words>
  <Application>Microsoft Office PowerPoint</Application>
  <PresentationFormat>Экран (4:3)</PresentationFormat>
  <Paragraphs>115</Paragraphs>
  <Slides>17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17</vt:i4>
      </vt:variant>
    </vt:vector>
  </HeadingPairs>
  <TitlesOfParts>
    <vt:vector size="25" baseType="lpstr">
      <vt:lpstr>Arial</vt:lpstr>
      <vt:lpstr>Arial Nova Light</vt:lpstr>
      <vt:lpstr>Calibri</vt:lpstr>
      <vt:lpstr>Calibri Light</vt:lpstr>
      <vt:lpstr>Century Gothic</vt:lpstr>
      <vt:lpstr>Office Theme</vt:lpstr>
      <vt:lpstr>Тема Office</vt:lpstr>
      <vt:lpstr>1_Office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ГРУППЫ</vt:lpstr>
      <vt:lpstr>Презентация PowerPoint</vt:lpstr>
      <vt:lpstr>СОСНОВЫЙ БОР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ПРОЕКТ “АЭРОПАРК” В ГАТЧИНЕ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Екатерина Манжула</cp:lastModifiedBy>
  <cp:revision>20</cp:revision>
  <dcterms:created xsi:type="dcterms:W3CDTF">2020-11-16T16:11:50Z</dcterms:created>
  <dcterms:modified xsi:type="dcterms:W3CDTF">2021-05-13T06:50:07Z</dcterms:modified>
</cp:coreProperties>
</file>