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10.jpg" ContentType="image/jpg"/>
  <Override PartName="/ppt/notesSlides/notesSlide9.xml" ContentType="application/vnd.openxmlformats-officedocument.presentationml.notesSlide+xml"/>
  <Override PartName="/ppt/media/image11.jpg" ContentType="image/jpg"/>
  <Override PartName="/ppt/media/image12.jpg" ContentType="image/jpg"/>
  <Override PartName="/ppt/media/image13.jpg" ContentType="image/jpg"/>
  <Override PartName="/ppt/media/image14.jpg" ContentType="image/jpg"/>
  <Override PartName="/ppt/notesSlides/notesSlide10.xml" ContentType="application/vnd.openxmlformats-officedocument.presentationml.notesSlide+xml"/>
  <Override PartName="/ppt/media/image16.jpg" ContentType="image/jpg"/>
  <Override PartName="/ppt/notesSlides/notesSlide11.xml" ContentType="application/vnd.openxmlformats-officedocument.presentationml.notesSlide+xml"/>
  <Override PartName="/ppt/media/image17.jpg" ContentType="image/jpg"/>
  <Override PartName="/ppt/media/image18.jpg" ContentType="image/jpg"/>
  <Override PartName="/ppt/media/image19.jpg" ContentType="image/jpg"/>
  <Override PartName="/ppt/notesSlides/notesSlide12.xml" ContentType="application/vnd.openxmlformats-officedocument.presentationml.notesSlide+xml"/>
  <Override PartName="/ppt/media/image21.jpg" ContentType="image/jpg"/>
  <Override PartName="/ppt/notesSlides/notesSlide13.xml" ContentType="application/vnd.openxmlformats-officedocument.presentationml.notesSlide+xml"/>
  <Override PartName="/ppt/media/image22.jpg" ContentType="image/jpg"/>
  <Override PartName="/ppt/media/image23.jpg" ContentType="image/jpg"/>
  <Override PartName="/ppt/media/image24.jpg" ContentType="image/jpg"/>
  <Override PartName="/ppt/media/image25.jpg" ContentType="image/jpg"/>
  <Override PartName="/ppt/notesSlides/notesSlide14.xml" ContentType="application/vnd.openxmlformats-officedocument.presentationml.notesSlide+xml"/>
  <Override PartName="/ppt/media/image27.jpg" ContentType="image/jpg"/>
  <Override PartName="/ppt/media/image28.jpg" ContentType="image/jpg"/>
  <Override PartName="/ppt/media/image29.jpg" ContentType="image/jpg"/>
  <Override PartName="/ppt/notesSlides/notesSlide15.xml" ContentType="application/vnd.openxmlformats-officedocument.presentationml.notesSlide+xml"/>
  <Override PartName="/ppt/media/image30.jpg" ContentType="image/jpg"/>
  <Override PartName="/ppt/media/image31.jpg" ContentType="image/jpg"/>
  <Override PartName="/ppt/media/image32.jpg" ContentType="image/jpg"/>
  <Override PartName="/ppt/notesSlides/notesSlide16.xml" ContentType="application/vnd.openxmlformats-officedocument.presentationml.notesSlide+xml"/>
  <Override PartName="/ppt/media/image34.jpg" ContentType="image/jpg"/>
  <Override PartName="/ppt/media/image35.jpg" ContentType="image/jpg"/>
  <Override PartName="/ppt/notesSlides/notesSlide17.xml" ContentType="application/vnd.openxmlformats-officedocument.presentationml.notesSlide+xml"/>
  <Override PartName="/ppt/media/image36.jpg" ContentType="image/jpg"/>
  <Override PartName="/ppt/media/image37.jpg" ContentType="image/jpg"/>
  <Override PartName="/ppt/media/image38.jpg" ContentType="image/jpg"/>
  <Override PartName="/ppt/notesSlides/notesSlide18.xml" ContentType="application/vnd.openxmlformats-officedocument.presentationml.notesSlide+xml"/>
  <Override PartName="/ppt/media/image40.jpg" ContentType="image/jpg"/>
  <Override PartName="/ppt/media/image41.jpg" ContentType="image/jpg"/>
  <Override PartName="/ppt/media/image42.jpg" ContentType="image/jpg"/>
  <Override PartName="/ppt/notesSlides/notesSlide19.xml" ContentType="application/vnd.openxmlformats-officedocument.presentationml.notesSlide+xml"/>
  <Override PartName="/ppt/media/image43.jpg" ContentType="image/jpg"/>
  <Override PartName="/ppt/media/image44.jpg" ContentType="image/jpg"/>
  <Override PartName="/ppt/media/image45.jpg" ContentType="image/jpg"/>
  <Override PartName="/ppt/media/image46.jpg" ContentType="image/jpg"/>
  <Override PartName="/ppt/media/image47.jpg" ContentType="image/jpg"/>
  <Override PartName="/ppt/notesSlides/notesSlide20.xml" ContentType="application/vnd.openxmlformats-officedocument.presentationml.notesSlide+xml"/>
  <Override PartName="/ppt/media/image49.jpg" ContentType="image/jpg"/>
  <Override PartName="/ppt/notesSlides/notesSlide21.xml" ContentType="application/vnd.openxmlformats-officedocument.presentationml.notesSlide+xml"/>
  <Override PartName="/ppt/media/image50.jpg" ContentType="image/jpg"/>
  <Override PartName="/ppt/media/image51.jpg" ContentType="image/jpg"/>
  <Override PartName="/ppt/media/image52.jpg" ContentType="image/jpg"/>
  <Override PartName="/ppt/media/image53.jpg" ContentType="image/jpg"/>
  <Override PartName="/ppt/media/image54.jpg" ContentType="image/jpg"/>
  <Override PartName="/ppt/notesSlides/notesSlide22.xml" ContentType="application/vnd.openxmlformats-officedocument.presentationml.notesSlide+xml"/>
  <Override PartName="/ppt/media/image56.jpg" ContentType="image/jpg"/>
  <Override PartName="/ppt/notesSlides/notesSlide23.xml" ContentType="application/vnd.openxmlformats-officedocument.presentationml.notesSlide+xml"/>
  <Override PartName="/ppt/media/image57.jpg" ContentType="image/jpg"/>
  <Override PartName="/ppt/media/image58.jpg" ContentType="image/jpg"/>
  <Override PartName="/ppt/media/image59.jpg" ContentType="image/jpg"/>
  <Override PartName="/ppt/media/image60.jpg" ContentType="image/jpg"/>
  <Override PartName="/ppt/media/image61.jpg" ContentType="image/jpg"/>
  <Override PartName="/ppt/notesSlides/notesSlide24.xml" ContentType="application/vnd.openxmlformats-officedocument.presentationml.notesSlide+xml"/>
  <Override PartName="/ppt/media/image63.jpg" ContentType="image/jpg"/>
  <Override PartName="/ppt/media/image64.jpg" ContentType="image/jpg"/>
  <Override PartName="/ppt/media/image65.jpg" ContentType="image/jpg"/>
  <Override PartName="/ppt/notesSlides/notesSlide25.xml" ContentType="application/vnd.openxmlformats-officedocument.presentationml.notesSlide+xml"/>
  <Override PartName="/ppt/media/image66.jpg" ContentType="image/jpg"/>
  <Override PartName="/ppt/media/image67.jpg" ContentType="image/jpg"/>
  <Override PartName="/ppt/media/image68.jpg" ContentType="image/jpg"/>
  <Override PartName="/ppt/notesSlides/notesSlide26.xml" ContentType="application/vnd.openxmlformats-officedocument.presentationml.notesSlide+xml"/>
  <Override PartName="/ppt/media/image69.jpg" ContentType="image/jpg"/>
  <Override PartName="/ppt/media/image70.jpg" ContentType="image/jpg"/>
  <Override PartName="/ppt/notesSlides/notesSlide27.xml" ContentType="application/vnd.openxmlformats-officedocument.presentationml.notesSlide+xml"/>
  <Override PartName="/ppt/media/image72.jpg" ContentType="image/jpg"/>
  <Override PartName="/ppt/media/image73.jpg" ContentType="image/jpg"/>
  <Override PartName="/ppt/media/image74.jpg" ContentType="image/jpg"/>
  <Override PartName="/ppt/notesSlides/notesSlide28.xml" ContentType="application/vnd.openxmlformats-officedocument.presentationml.notesSlide+xml"/>
  <Override PartName="/ppt/media/image75.jpg" ContentType="image/jpg"/>
  <Override PartName="/ppt/media/image76.jpg" ContentType="image/jpg"/>
  <Override PartName="/ppt/notesSlides/notesSlide29.xml" ContentType="application/vnd.openxmlformats-officedocument.presentationml.notesSlide+xml"/>
  <Override PartName="/ppt/media/image78.jpg" ContentType="image/jpg"/>
  <Override PartName="/ppt/media/image79.jpg" ContentType="image/jpg"/>
  <Override PartName="/ppt/media/image80.jpg" ContentType="image/jpg"/>
  <Override PartName="/ppt/media/image81.jpg" ContentType="image/jpg"/>
  <Override PartName="/ppt/notesSlides/notesSlide30.xml" ContentType="application/vnd.openxmlformats-officedocument.presentationml.notesSlide+xml"/>
  <Override PartName="/ppt/media/image83.jpg" ContentType="image/jpg"/>
  <Override PartName="/ppt/media/image84.jpg" ContentType="image/jpg"/>
  <Override PartName="/ppt/media/image85.jpg" ContentType="image/jpg"/>
  <Override PartName="/ppt/media/image86.jpg" ContentType="image/jpg"/>
  <Override PartName="/ppt/media/image87.jpg" ContentType="image/jpg"/>
  <Override PartName="/ppt/notesSlides/notesSlide31.xml" ContentType="application/vnd.openxmlformats-officedocument.presentationml.notesSlide+xml"/>
  <Override PartName="/ppt/media/image89.jpg" ContentType="image/jpg"/>
  <Override PartName="/ppt/media/image90.jpg" ContentType="image/jpg"/>
  <Override PartName="/ppt/notesSlides/notesSlide32.xml" ContentType="application/vnd.openxmlformats-officedocument.presentationml.notesSlide+xml"/>
  <Override PartName="/ppt/media/image91.jpg" ContentType="image/jpg"/>
  <Override PartName="/ppt/media/image92.jpg" ContentType="image/jpg"/>
  <Override PartName="/ppt/media/image93.jpg" ContentType="image/jpg"/>
  <Override PartName="/ppt/media/image94.jpg" ContentType="image/jpg"/>
  <Override PartName="/ppt/notesSlides/notesSlide33.xml" ContentType="application/vnd.openxmlformats-officedocument.presentationml.notesSlide+xml"/>
  <Override PartName="/ppt/media/image96.jpg" ContentType="image/jpg"/>
  <Override PartName="/ppt/media/image97.jpg" ContentType="image/jpg"/>
  <Override PartName="/ppt/media/image98.jpg" ContentType="image/jpg"/>
  <Override PartName="/ppt/media/image99.jpg" ContentType="image/jpg"/>
  <Override PartName="/ppt/media/image100.jpg" ContentType="image/jpg"/>
  <Override PartName="/ppt/notesSlides/notesSlide34.xml" ContentType="application/vnd.openxmlformats-officedocument.presentationml.notesSlide+xml"/>
  <Override PartName="/ppt/media/image102.jpg" ContentType="image/jpg"/>
  <Override PartName="/ppt/notesSlides/notesSlide35.xml" ContentType="application/vnd.openxmlformats-officedocument.presentationml.notesSlide+xml"/>
  <Override PartName="/ppt/media/image103.jpg" ContentType="image/jpg"/>
  <Override PartName="/ppt/media/image104.jpg" ContentType="image/jpg"/>
  <Override PartName="/ppt/media/image105.jpg" ContentType="image/jpg"/>
  <Override PartName="/ppt/notesSlides/notesSlide36.xml" ContentType="application/vnd.openxmlformats-officedocument.presentationml.notesSlide+xml"/>
  <Override PartName="/ppt/media/image106.jpg" ContentType="image/jpg"/>
  <Override PartName="/ppt/media/image107.jpg" ContentType="image/jpg"/>
  <Override PartName="/ppt/notesSlides/notesSlide37.xml" ContentType="application/vnd.openxmlformats-officedocument.presentationml.notesSlide+xml"/>
  <Override PartName="/ppt/media/image108.jpg" ContentType="image/jpg"/>
  <Override PartName="/ppt/media/image109.jpg" ContentType="image/jpg"/>
  <Override PartName="/ppt/media/image110.jpg" ContentType="image/jpg"/>
  <Override PartName="/ppt/media/image111.jpg" ContentType="image/jpg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72" r:id="rId3"/>
    <p:sldId id="257" r:id="rId4"/>
    <p:sldId id="259" r:id="rId5"/>
    <p:sldId id="289" r:id="rId6"/>
    <p:sldId id="288" r:id="rId7"/>
    <p:sldId id="266" r:id="rId8"/>
    <p:sldId id="290" r:id="rId9"/>
    <p:sldId id="291" r:id="rId10"/>
    <p:sldId id="292" r:id="rId11"/>
    <p:sldId id="293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7" r:id="rId21"/>
    <p:sldId id="308" r:id="rId22"/>
    <p:sldId id="309" r:id="rId23"/>
    <p:sldId id="310" r:id="rId24"/>
    <p:sldId id="311" r:id="rId25"/>
    <p:sldId id="312" r:id="rId26"/>
    <p:sldId id="304" r:id="rId27"/>
    <p:sldId id="305" r:id="rId28"/>
    <p:sldId id="306" r:id="rId29"/>
    <p:sldId id="313" r:id="rId30"/>
    <p:sldId id="314" r:id="rId31"/>
    <p:sldId id="315" r:id="rId32"/>
    <p:sldId id="316" r:id="rId33"/>
    <p:sldId id="317" r:id="rId34"/>
    <p:sldId id="318" r:id="rId35"/>
    <p:sldId id="319" r:id="rId36"/>
    <p:sldId id="320" r:id="rId37"/>
    <p:sldId id="321" r:id="rId38"/>
    <p:sldId id="265" r:id="rId3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476" userDrawn="1">
          <p15:clr>
            <a:srgbClr val="000000"/>
          </p15:clr>
        </p15:guide>
        <p15:guide id="3" pos="2971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gqfAYyzFjf81LV1LnSYtHnJcaO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2004" y="144"/>
      </p:cViewPr>
      <p:guideLst>
        <p:guide orient="horz" pos="2160"/>
        <p:guide pos="476"/>
        <p:guide pos="29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c31705d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gac31705d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8872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c31705d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gac31705d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5448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c31705d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gac31705d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3297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c31705d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gac31705d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2927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c31705d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gac31705d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2783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c31705d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gac31705d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0597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c31705d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gac31705d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7598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c31705d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gac31705d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24426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c31705d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gac31705d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6548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c31705d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gac31705d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8426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2402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c31705d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gac31705d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62123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c31705d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gac31705d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65932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c31705d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gac31705d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02279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c31705d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gac31705d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34479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c31705d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gac31705d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6184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c31705d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gac31705d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89958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c31705d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gac31705d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20215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c31705d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gac31705d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5918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c31705d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gac31705d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61282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c31705d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gac31705d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4375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c31705d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gac31705d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32176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c31705d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gac31705d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8961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c31705d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gac31705d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4136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c31705d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gac31705d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6318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c31705d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gac31705d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83514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c31705d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gac31705d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9470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c31705d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gac31705d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4714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c31705d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gac31705d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34460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c31705d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gac31705d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0988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c31705d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gac31705d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1963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1870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c31705d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gac31705d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2781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c31705d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gac31705d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3088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3.pn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3.pn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3.pn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3.png"/><Relationship Id="rId7" Type="http://schemas.openxmlformats.org/officeDocument/2006/relationships/image" Target="../media/image8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3.png"/><Relationship Id="rId7" Type="http://schemas.openxmlformats.org/officeDocument/2006/relationships/image" Target="../media/image8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png"/><Relationship Id="rId9" Type="http://schemas.openxmlformats.org/officeDocument/2006/relationships/image" Target="../media/image8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3" Type="http://schemas.openxmlformats.org/officeDocument/2006/relationships/image" Target="../media/image3.png"/><Relationship Id="rId7" Type="http://schemas.openxmlformats.org/officeDocument/2006/relationships/image" Target="../media/image9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g"/><Relationship Id="rId5" Type="http://schemas.openxmlformats.org/officeDocument/2006/relationships/image" Target="../media/image96.jpg"/><Relationship Id="rId4" Type="http://schemas.openxmlformats.org/officeDocument/2006/relationships/image" Target="../media/image95.png"/><Relationship Id="rId9" Type="http://schemas.openxmlformats.org/officeDocument/2006/relationships/image" Target="../media/image10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jpg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g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g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maps.stamen.com/toner/#12/37.8682/-121.3924" TargetMode="External"/><Relationship Id="rId5" Type="http://schemas.openxmlformats.org/officeDocument/2006/relationships/hyperlink" Target="https://www.strava.com/heatmap#7.00/-120.90000/38.36000/hot/all" TargetMode="Externa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C:\Users\User\Desktop\Kate\Центр компетенций\Healthy-Outdoor-02.jpg"/>
          <p:cNvPicPr preferRelativeResize="0"/>
          <p:nvPr/>
        </p:nvPicPr>
        <p:blipFill rotWithShape="1">
          <a:blip r:embed="rId3">
            <a:alphaModFix/>
          </a:blip>
          <a:srcRect r="17515" b="10385"/>
          <a:stretch/>
        </p:blipFill>
        <p:spPr>
          <a:xfrm>
            <a:off x="559296" y="1628800"/>
            <a:ext cx="8045152" cy="4370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 descr="C:\Users\User\Desktop\Kate\Центр компетенций\oblogka 2.png"/>
          <p:cNvPicPr preferRelativeResize="0"/>
          <p:nvPr/>
        </p:nvPicPr>
        <p:blipFill rotWithShape="1">
          <a:blip r:embed="rId4">
            <a:alphaModFix/>
          </a:blip>
          <a:srcRect l="204"/>
          <a:stretch/>
        </p:blipFill>
        <p:spPr>
          <a:xfrm>
            <a:off x="0" y="0"/>
            <a:ext cx="9144002" cy="687120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683568" y="295445"/>
            <a:ext cx="6264696" cy="1523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 b="1" dirty="0">
                <a:solidFill>
                  <a:schemeClr val="dk1"/>
                </a:solidFill>
              </a:rPr>
              <a:t>РАЗВИТИЕ СОВРЕМЕННОГО БЛАГОУСТРОЙСТВА.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 b="1" dirty="0">
                <a:solidFill>
                  <a:schemeClr val="dk1"/>
                </a:solidFill>
              </a:rPr>
              <a:t>ТРЕНДЫ, ПРАКТИКИ, ПРОБЛЕМЫ</a:t>
            </a:r>
            <a:endParaRPr sz="2300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2064254" y="6019130"/>
            <a:ext cx="3384376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Гречухина</a:t>
            </a:r>
            <a:r>
              <a:rPr lang="ru-RU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Елизавета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dirty="0">
                <a:solidFill>
                  <a:schemeClr val="dk1"/>
                </a:solidFill>
              </a:rPr>
              <a:t>Замдиректора ЦКЛО</a:t>
            </a:r>
            <a:endParaRPr sz="19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"/>
          <p:cNvSpPr txBox="1"/>
          <p:nvPr/>
        </p:nvSpPr>
        <p:spPr>
          <a:xfrm>
            <a:off x="5724128" y="6165304"/>
            <a:ext cx="1224136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7164288" y="6165304"/>
            <a:ext cx="1440160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13.05.2021</a:t>
            </a:r>
            <a:endParaRPr sz="19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ac31705d43_0_26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gac31705d43_0_26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Текст 14">
            <a:extLst>
              <a:ext uri="{FF2B5EF4-FFF2-40B4-BE49-F238E27FC236}">
                <a16:creationId xmlns:a16="http://schemas.microsoft.com/office/drawing/2014/main" id="{97A40DB3-BF1C-4991-83EB-4C766EC506C0}"/>
              </a:ext>
            </a:extLst>
          </p:cNvPr>
          <p:cNvSpPr txBox="1">
            <a:spLocks/>
          </p:cNvSpPr>
          <p:nvPr/>
        </p:nvSpPr>
        <p:spPr>
          <a:xfrm>
            <a:off x="1112196" y="4183333"/>
            <a:ext cx="2620791" cy="1742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BD6512-EB41-4C8D-80BA-56ABEBF43B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06" t="13447" r="18436" b="4669"/>
          <a:stretch/>
        </p:blipFill>
        <p:spPr>
          <a:xfrm>
            <a:off x="0" y="322006"/>
            <a:ext cx="6058676" cy="4211759"/>
          </a:xfrm>
          <a:prstGeom prst="rect">
            <a:avLst/>
          </a:prstGeom>
        </p:spPr>
      </p:pic>
      <p:pic>
        <p:nvPicPr>
          <p:cNvPr id="16" name="object 2">
            <a:extLst>
              <a:ext uri="{FF2B5EF4-FFF2-40B4-BE49-F238E27FC236}">
                <a16:creationId xmlns:a16="http://schemas.microsoft.com/office/drawing/2014/main" id="{4B597D56-AE77-45CC-8C79-AC0DAC78828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" y="737998"/>
            <a:ext cx="9144000" cy="557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23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ac31705d43_0_26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gac31705d43_0_26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Текст 14">
            <a:extLst>
              <a:ext uri="{FF2B5EF4-FFF2-40B4-BE49-F238E27FC236}">
                <a16:creationId xmlns:a16="http://schemas.microsoft.com/office/drawing/2014/main" id="{97A40DB3-BF1C-4991-83EB-4C766EC506C0}"/>
              </a:ext>
            </a:extLst>
          </p:cNvPr>
          <p:cNvSpPr txBox="1">
            <a:spLocks/>
          </p:cNvSpPr>
          <p:nvPr/>
        </p:nvSpPr>
        <p:spPr>
          <a:xfrm>
            <a:off x="1112196" y="4183333"/>
            <a:ext cx="2620791" cy="1742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AEA4C5D6-4801-4832-AE94-0EFAC59BD290}"/>
              </a:ext>
            </a:extLst>
          </p:cNvPr>
          <p:cNvSpPr txBox="1"/>
          <p:nvPr/>
        </p:nvSpPr>
        <p:spPr>
          <a:xfrm>
            <a:off x="240769" y="446987"/>
            <a:ext cx="4171950" cy="25981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1130">
              <a:lnSpc>
                <a:spcPct val="100000"/>
              </a:lnSpc>
              <a:spcBef>
                <a:spcPts val="100"/>
              </a:spcBef>
            </a:pPr>
            <a:r>
              <a:rPr sz="1200" spc="15" dirty="0">
                <a:latin typeface="+mj-lt"/>
                <a:cs typeface="Trebuchet MS"/>
              </a:rPr>
              <a:t>Малые </a:t>
            </a:r>
            <a:r>
              <a:rPr sz="1200" spc="10" dirty="0">
                <a:latin typeface="+mj-lt"/>
                <a:cs typeface="Trebuchet MS"/>
              </a:rPr>
              <a:t>архитектурные </a:t>
            </a:r>
            <a:r>
              <a:rPr sz="1200" spc="15" dirty="0">
                <a:latin typeface="+mj-lt"/>
                <a:cs typeface="Trebuchet MS"/>
              </a:rPr>
              <a:t>формы </a:t>
            </a:r>
            <a:r>
              <a:rPr sz="1200" spc="30" dirty="0">
                <a:latin typeface="+mj-lt"/>
                <a:cs typeface="Trebuchet MS"/>
              </a:rPr>
              <a:t>авторского </a:t>
            </a:r>
            <a:r>
              <a:rPr sz="1200" spc="35" dirty="0">
                <a:latin typeface="+mj-lt"/>
                <a:cs typeface="Trebuchet MS"/>
              </a:rPr>
              <a:t> </a:t>
            </a:r>
            <a:r>
              <a:rPr sz="1200" spc="10" dirty="0">
                <a:latin typeface="+mj-lt"/>
                <a:cs typeface="Trebuchet MS"/>
              </a:rPr>
              <a:t>дизайна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spc="-20" dirty="0">
                <a:latin typeface="+mj-lt"/>
                <a:cs typeface="Trebuchet MS"/>
              </a:rPr>
              <a:t>(скамейки,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-10" dirty="0">
                <a:latin typeface="+mj-lt"/>
                <a:cs typeface="Trebuchet MS"/>
              </a:rPr>
              <a:t>урны,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spc="-10" dirty="0">
                <a:latin typeface="+mj-lt"/>
                <a:cs typeface="Trebuchet MS"/>
              </a:rPr>
              <a:t>навесы,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-15" dirty="0">
                <a:latin typeface="+mj-lt"/>
                <a:cs typeface="Trebuchet MS"/>
              </a:rPr>
              <a:t>перголы,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арт- </a:t>
            </a:r>
            <a:r>
              <a:rPr sz="1200" spc="-405" dirty="0">
                <a:latin typeface="+mj-lt"/>
                <a:cs typeface="Trebuchet MS"/>
              </a:rPr>
              <a:t> </a:t>
            </a:r>
            <a:r>
              <a:rPr sz="1200" spc="-20" dirty="0">
                <a:latin typeface="+mj-lt"/>
                <a:cs typeface="Trebuchet MS"/>
              </a:rPr>
              <a:t>объекты) </a:t>
            </a:r>
            <a:r>
              <a:rPr sz="1200" spc="20" dirty="0">
                <a:latin typeface="+mj-lt"/>
                <a:cs typeface="Trebuchet MS"/>
              </a:rPr>
              <a:t>разработаны </a:t>
            </a:r>
            <a:r>
              <a:rPr sz="1200" spc="-20" dirty="0">
                <a:latin typeface="+mj-lt"/>
                <a:cs typeface="Trebuchet MS"/>
              </a:rPr>
              <a:t>в </a:t>
            </a:r>
            <a:r>
              <a:rPr sz="1200" spc="40" dirty="0">
                <a:latin typeface="+mj-lt"/>
                <a:cs typeface="Trebuchet MS"/>
              </a:rPr>
              <a:t>едином </a:t>
            </a:r>
            <a:r>
              <a:rPr sz="1200" spc="-10" dirty="0">
                <a:latin typeface="+mj-lt"/>
                <a:cs typeface="Trebuchet MS"/>
              </a:rPr>
              <a:t>стиле, </a:t>
            </a:r>
            <a:r>
              <a:rPr sz="1200" spc="60" dirty="0">
                <a:latin typeface="+mj-lt"/>
                <a:cs typeface="Trebuchet MS"/>
              </a:rPr>
              <a:t>с </a:t>
            </a:r>
            <a:r>
              <a:rPr sz="1200" spc="40" dirty="0">
                <a:latin typeface="+mj-lt"/>
                <a:cs typeface="Trebuchet MS"/>
              </a:rPr>
              <a:t>анти- </a:t>
            </a:r>
            <a:r>
              <a:rPr sz="1200" spc="-409" dirty="0">
                <a:latin typeface="+mj-lt"/>
                <a:cs typeface="Trebuchet MS"/>
              </a:rPr>
              <a:t> </a:t>
            </a:r>
            <a:r>
              <a:rPr sz="1200" spc="10" dirty="0">
                <a:latin typeface="+mj-lt"/>
                <a:cs typeface="Trebuchet MS"/>
              </a:rPr>
              <a:t>вандальной </a:t>
            </a:r>
            <a:r>
              <a:rPr sz="1200" spc="5" dirty="0">
                <a:latin typeface="+mj-lt"/>
                <a:cs typeface="Trebuchet MS"/>
              </a:rPr>
              <a:t>функцией </a:t>
            </a:r>
            <a:r>
              <a:rPr sz="1200" spc="25" dirty="0">
                <a:latin typeface="+mj-lt"/>
                <a:cs typeface="Trebuchet MS"/>
              </a:rPr>
              <a:t>и </a:t>
            </a:r>
            <a:r>
              <a:rPr sz="1200" spc="15" dirty="0">
                <a:latin typeface="+mj-lt"/>
                <a:cs typeface="Trebuchet MS"/>
              </a:rPr>
              <a:t>выполнены </a:t>
            </a:r>
            <a:r>
              <a:rPr sz="1200" spc="85" dirty="0">
                <a:latin typeface="+mj-lt"/>
                <a:cs typeface="Trebuchet MS"/>
              </a:rPr>
              <a:t>по </a:t>
            </a:r>
            <a:r>
              <a:rPr sz="1200" spc="40" dirty="0">
                <a:latin typeface="+mj-lt"/>
                <a:cs typeface="Trebuchet MS"/>
              </a:rPr>
              <a:t>автор- </a:t>
            </a:r>
            <a:r>
              <a:rPr sz="1200" spc="45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ским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-5" dirty="0">
                <a:latin typeface="+mj-lt"/>
                <a:cs typeface="Trebuchet MS"/>
              </a:rPr>
              <a:t>эскизам.</a:t>
            </a:r>
            <a:endParaRPr sz="1200" dirty="0">
              <a:latin typeface="+mj-lt"/>
              <a:cs typeface="Trebuchet MS"/>
            </a:endParaRPr>
          </a:p>
          <a:p>
            <a:pPr marL="12700" marR="229870">
              <a:lnSpc>
                <a:spcPct val="100000"/>
              </a:lnSpc>
            </a:pPr>
            <a:r>
              <a:rPr sz="1200" spc="40" dirty="0">
                <a:latin typeface="+mj-lt"/>
                <a:cs typeface="Trebuchet MS"/>
              </a:rPr>
              <a:t>Предусмотрен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spc="15" dirty="0">
                <a:latin typeface="+mj-lt"/>
                <a:cs typeface="Trebuchet MS"/>
              </a:rPr>
              <a:t>комплекс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spc="30" dirty="0">
                <a:latin typeface="+mj-lt"/>
                <a:cs typeface="Trebuchet MS"/>
              </a:rPr>
              <a:t>мер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spc="85" dirty="0">
                <a:latin typeface="+mj-lt"/>
                <a:cs typeface="Trebuchet MS"/>
              </a:rPr>
              <a:t>по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spc="40" dirty="0">
                <a:latin typeface="+mj-lt"/>
                <a:cs typeface="Trebuchet MS"/>
              </a:rPr>
              <a:t>обеспечению </a:t>
            </a:r>
            <a:r>
              <a:rPr sz="1200" spc="-405" dirty="0">
                <a:latin typeface="+mj-lt"/>
                <a:cs typeface="Trebuchet MS"/>
              </a:rPr>
              <a:t> </a:t>
            </a:r>
            <a:r>
              <a:rPr sz="1200" spc="50" dirty="0">
                <a:latin typeface="+mj-lt"/>
                <a:cs typeface="Trebuchet MS"/>
              </a:rPr>
              <a:t>доступной </a:t>
            </a:r>
            <a:r>
              <a:rPr sz="1200" spc="15" dirty="0">
                <a:latin typeface="+mj-lt"/>
                <a:cs typeface="Trebuchet MS"/>
              </a:rPr>
              <a:t>среды </a:t>
            </a:r>
            <a:r>
              <a:rPr sz="1200" spc="-35" dirty="0">
                <a:latin typeface="+mj-lt"/>
                <a:cs typeface="Trebuchet MS"/>
              </a:rPr>
              <a:t>для </a:t>
            </a:r>
            <a:r>
              <a:rPr sz="1200" spc="15" dirty="0">
                <a:latin typeface="+mj-lt"/>
                <a:cs typeface="Trebuchet MS"/>
              </a:rPr>
              <a:t>маломобильных </a:t>
            </a:r>
            <a:r>
              <a:rPr sz="1200" spc="20" dirty="0">
                <a:latin typeface="+mj-lt"/>
                <a:cs typeface="Trebuchet MS"/>
              </a:rPr>
              <a:t>групп </a:t>
            </a:r>
            <a:r>
              <a:rPr sz="1200" spc="25" dirty="0">
                <a:latin typeface="+mj-lt"/>
                <a:cs typeface="Trebuchet MS"/>
              </a:rPr>
              <a:t> </a:t>
            </a:r>
            <a:r>
              <a:rPr sz="1200" spc="10" dirty="0">
                <a:latin typeface="+mj-lt"/>
                <a:cs typeface="Trebuchet MS"/>
              </a:rPr>
              <a:t>населения </a:t>
            </a:r>
            <a:r>
              <a:rPr sz="1200" spc="30" dirty="0">
                <a:latin typeface="+mj-lt"/>
                <a:cs typeface="Trebuchet MS"/>
              </a:rPr>
              <a:t>(устройство </a:t>
            </a:r>
            <a:r>
              <a:rPr sz="1200" spc="25" dirty="0">
                <a:latin typeface="+mj-lt"/>
                <a:cs typeface="Trebuchet MS"/>
              </a:rPr>
              <a:t>понижения </a:t>
            </a:r>
            <a:r>
              <a:rPr sz="1200" spc="50" dirty="0">
                <a:latin typeface="+mj-lt"/>
                <a:cs typeface="Trebuchet MS"/>
              </a:rPr>
              <a:t>бортового </a:t>
            </a:r>
            <a:r>
              <a:rPr sz="1200" spc="-409" dirty="0">
                <a:latin typeface="+mj-lt"/>
                <a:cs typeface="Trebuchet MS"/>
              </a:rPr>
              <a:t> </a:t>
            </a:r>
            <a:r>
              <a:rPr sz="1200" spc="-40" dirty="0">
                <a:latin typeface="+mj-lt"/>
                <a:cs typeface="Trebuchet MS"/>
              </a:rPr>
              <a:t>к</a:t>
            </a:r>
            <a:r>
              <a:rPr sz="1200" spc="15" dirty="0">
                <a:latin typeface="+mj-lt"/>
                <a:cs typeface="Trebuchet MS"/>
              </a:rPr>
              <a:t>амн</a:t>
            </a:r>
            <a:r>
              <a:rPr sz="1200" spc="-5" dirty="0">
                <a:latin typeface="+mj-lt"/>
                <a:cs typeface="Trebuchet MS"/>
              </a:rPr>
              <a:t>я</a:t>
            </a:r>
            <a:r>
              <a:rPr sz="1200" spc="-160" dirty="0">
                <a:latin typeface="+mj-lt"/>
                <a:cs typeface="Trebuchet MS"/>
              </a:rPr>
              <a:t>).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65" dirty="0">
                <a:latin typeface="+mj-lt"/>
                <a:cs typeface="Trebuchet MS"/>
              </a:rPr>
              <a:t>В</a:t>
            </a:r>
            <a:r>
              <a:rPr sz="1200" spc="40" dirty="0">
                <a:latin typeface="+mj-lt"/>
                <a:cs typeface="Trebuchet MS"/>
              </a:rPr>
              <a:t>с</a:t>
            </a:r>
            <a:r>
              <a:rPr sz="1200" spc="5" dirty="0">
                <a:latin typeface="+mj-lt"/>
                <a:cs typeface="Trebuchet MS"/>
              </a:rPr>
              <a:t>е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30" dirty="0">
                <a:latin typeface="+mj-lt"/>
                <a:cs typeface="Trebuchet MS"/>
              </a:rPr>
              <a:t>м</a:t>
            </a:r>
            <a:r>
              <a:rPr sz="1200" spc="5" dirty="0">
                <a:latin typeface="+mj-lt"/>
                <a:cs typeface="Trebuchet MS"/>
              </a:rPr>
              <a:t>ат</a:t>
            </a:r>
            <a:r>
              <a:rPr sz="1200" dirty="0">
                <a:latin typeface="+mj-lt"/>
                <a:cs typeface="Trebuchet MS"/>
              </a:rPr>
              <a:t>ериалы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85" dirty="0">
                <a:latin typeface="+mj-lt"/>
                <a:cs typeface="Trebuchet MS"/>
              </a:rPr>
              <a:t>п</a:t>
            </a:r>
            <a:r>
              <a:rPr sz="1200" spc="65" dirty="0">
                <a:latin typeface="+mj-lt"/>
                <a:cs typeface="Trebuchet MS"/>
              </a:rPr>
              <a:t>о</a:t>
            </a:r>
            <a:r>
              <a:rPr sz="1200" spc="-20" dirty="0">
                <a:latin typeface="+mj-lt"/>
                <a:cs typeface="Trebuchet MS"/>
              </a:rPr>
              <a:t>д</a:t>
            </a:r>
            <a:r>
              <a:rPr sz="1200" spc="35" dirty="0">
                <a:latin typeface="+mj-lt"/>
                <a:cs typeface="Trebuchet MS"/>
              </a:rPr>
              <a:t>обраны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20" dirty="0">
                <a:latin typeface="+mj-lt"/>
                <a:cs typeface="Trebuchet MS"/>
              </a:rPr>
              <a:t>в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30" dirty="0">
                <a:latin typeface="+mj-lt"/>
                <a:cs typeface="Trebuchet MS"/>
              </a:rPr>
              <a:t>единой  </a:t>
            </a:r>
            <a:r>
              <a:rPr sz="1200" spc="35" dirty="0">
                <a:latin typeface="+mj-lt"/>
                <a:cs typeface="Trebuchet MS"/>
              </a:rPr>
              <a:t>концепции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и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10" dirty="0">
                <a:latin typeface="+mj-lt"/>
                <a:cs typeface="Trebuchet MS"/>
              </a:rPr>
              <a:t>объединены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55" dirty="0">
                <a:latin typeface="+mj-lt"/>
                <a:cs typeface="Trebuchet MS"/>
              </a:rPr>
              <a:t>общим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10" dirty="0">
                <a:latin typeface="+mj-lt"/>
                <a:cs typeface="Trebuchet MS"/>
              </a:rPr>
              <a:t>стилем.</a:t>
            </a:r>
            <a:endParaRPr sz="1200" dirty="0">
              <a:latin typeface="+mj-lt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200" spc="60" dirty="0">
                <a:latin typeface="+mj-lt"/>
                <a:cs typeface="Trebuchet MS"/>
              </a:rPr>
              <a:t>На </a:t>
            </a:r>
            <a:r>
              <a:rPr sz="1200" spc="35" dirty="0">
                <a:latin typeface="+mj-lt"/>
                <a:cs typeface="Trebuchet MS"/>
              </a:rPr>
              <a:t>территории </a:t>
            </a:r>
            <a:r>
              <a:rPr sz="1200" spc="-10" dirty="0">
                <a:latin typeface="+mj-lt"/>
                <a:cs typeface="Trebuchet MS"/>
              </a:rPr>
              <a:t>также </a:t>
            </a:r>
            <a:r>
              <a:rPr sz="1200" spc="20" dirty="0">
                <a:latin typeface="+mj-lt"/>
                <a:cs typeface="Trebuchet MS"/>
              </a:rPr>
              <a:t>установлена </a:t>
            </a:r>
            <a:r>
              <a:rPr sz="1200" spc="-5" dirty="0">
                <a:latin typeface="+mj-lt"/>
                <a:cs typeface="Trebuchet MS"/>
              </a:rPr>
              <a:t>фигура </a:t>
            </a:r>
            <a:r>
              <a:rPr sz="1200" spc="45" dirty="0">
                <a:latin typeface="+mj-lt"/>
                <a:cs typeface="Trebuchet MS"/>
              </a:rPr>
              <a:t>пер- </a:t>
            </a:r>
            <a:r>
              <a:rPr sz="1200" spc="50" dirty="0">
                <a:latin typeface="+mj-lt"/>
                <a:cs typeface="Trebuchet MS"/>
              </a:rPr>
              <a:t> </a:t>
            </a:r>
            <a:r>
              <a:rPr sz="1200" spc="30" dirty="0">
                <a:latin typeface="+mj-lt"/>
                <a:cs typeface="Trebuchet MS"/>
              </a:rPr>
              <a:t>сонажа </a:t>
            </a:r>
            <a:r>
              <a:rPr sz="1200" spc="15" dirty="0">
                <a:latin typeface="+mj-lt"/>
                <a:cs typeface="Trebuchet MS"/>
              </a:rPr>
              <a:t>Корнея </a:t>
            </a:r>
            <a:r>
              <a:rPr sz="1200" spc="25" dirty="0">
                <a:latin typeface="+mj-lt"/>
                <a:cs typeface="Trebuchet MS"/>
              </a:rPr>
              <a:t>Чуковского </a:t>
            </a:r>
            <a:r>
              <a:rPr sz="1200" spc="160" dirty="0">
                <a:latin typeface="+mj-lt"/>
                <a:cs typeface="Trebuchet MS"/>
              </a:rPr>
              <a:t>— </a:t>
            </a:r>
            <a:r>
              <a:rPr sz="1200" spc="35" dirty="0">
                <a:latin typeface="+mj-lt"/>
                <a:cs typeface="Trebuchet MS"/>
              </a:rPr>
              <a:t>доктора </a:t>
            </a:r>
            <a:r>
              <a:rPr sz="1200" spc="40" dirty="0">
                <a:latin typeface="+mj-lt"/>
                <a:cs typeface="Trebuchet MS"/>
              </a:rPr>
              <a:t>Айболи- </a:t>
            </a:r>
            <a:r>
              <a:rPr sz="1200" spc="45" dirty="0">
                <a:latin typeface="+mj-lt"/>
                <a:cs typeface="Trebuchet MS"/>
              </a:rPr>
              <a:t> </a:t>
            </a:r>
            <a:r>
              <a:rPr sz="1200" spc="-40" dirty="0">
                <a:latin typeface="+mj-lt"/>
                <a:cs typeface="Trebuchet MS"/>
              </a:rPr>
              <a:t>та, </a:t>
            </a:r>
            <a:r>
              <a:rPr sz="1200" spc="20" dirty="0">
                <a:latin typeface="+mj-lt"/>
                <a:cs typeface="Trebuchet MS"/>
              </a:rPr>
              <a:t>которая </a:t>
            </a:r>
            <a:r>
              <a:rPr sz="1200" spc="85" dirty="0">
                <a:latin typeface="+mj-lt"/>
                <a:cs typeface="Trebuchet MS"/>
              </a:rPr>
              <a:t>по </a:t>
            </a:r>
            <a:r>
              <a:rPr sz="1200" spc="5" dirty="0">
                <a:latin typeface="+mj-lt"/>
                <a:cs typeface="Trebuchet MS"/>
              </a:rPr>
              <a:t>замыслу </a:t>
            </a:r>
            <a:r>
              <a:rPr sz="1200" spc="35" dirty="0">
                <a:latin typeface="+mj-lt"/>
                <a:cs typeface="Trebuchet MS"/>
              </a:rPr>
              <a:t>авторов </a:t>
            </a:r>
            <a:r>
              <a:rPr sz="1200" dirty="0">
                <a:latin typeface="+mj-lt"/>
                <a:cs typeface="Trebuchet MS"/>
              </a:rPr>
              <a:t>будет </a:t>
            </a:r>
            <a:r>
              <a:rPr sz="1200" spc="5" dirty="0">
                <a:latin typeface="+mj-lt"/>
                <a:cs typeface="Trebuchet MS"/>
              </a:rPr>
              <a:t>создавать </a:t>
            </a:r>
            <a:r>
              <a:rPr sz="1200" spc="-409" dirty="0">
                <a:latin typeface="+mj-lt"/>
                <a:cs typeface="Trebuchet MS"/>
              </a:rPr>
              <a:t> </a:t>
            </a:r>
            <a:r>
              <a:rPr sz="1200" spc="35" dirty="0">
                <a:latin typeface="+mj-lt"/>
                <a:cs typeface="Trebuchet MS"/>
              </a:rPr>
              <a:t>соответствующее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spc="40" dirty="0">
                <a:latin typeface="+mj-lt"/>
                <a:cs typeface="Trebuchet MS"/>
              </a:rPr>
              <a:t>настроение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40" dirty="0">
                <a:latin typeface="+mj-lt"/>
                <a:cs typeface="Trebuchet MS"/>
              </a:rPr>
              <a:t>у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spc="-5" dirty="0">
                <a:latin typeface="+mj-lt"/>
                <a:cs typeface="Trebuchet MS"/>
              </a:rPr>
              <a:t>маленьких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45" dirty="0">
                <a:latin typeface="+mj-lt"/>
                <a:cs typeface="Trebuchet MS"/>
              </a:rPr>
              <a:t>паци- </a:t>
            </a:r>
            <a:r>
              <a:rPr sz="1200" spc="-409" dirty="0">
                <a:latin typeface="+mj-lt"/>
                <a:cs typeface="Trebuchet MS"/>
              </a:rPr>
              <a:t> </a:t>
            </a:r>
            <a:r>
              <a:rPr sz="1200" spc="30" dirty="0">
                <a:latin typeface="+mj-lt"/>
                <a:cs typeface="Trebuchet MS"/>
              </a:rPr>
              <a:t>ентов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10" dirty="0">
                <a:latin typeface="+mj-lt"/>
                <a:cs typeface="Trebuchet MS"/>
              </a:rPr>
              <a:t>поликлиники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и</a:t>
            </a:r>
            <a:r>
              <a:rPr sz="1200" spc="-70" dirty="0">
                <a:latin typeface="+mj-lt"/>
                <a:cs typeface="Trebuchet MS"/>
              </a:rPr>
              <a:t> </a:t>
            </a:r>
            <a:r>
              <a:rPr sz="1200" spc="20" dirty="0">
                <a:latin typeface="+mj-lt"/>
                <a:cs typeface="Trebuchet MS"/>
              </a:rPr>
              <a:t>популяризировать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30" dirty="0">
                <a:latin typeface="+mj-lt"/>
                <a:cs typeface="Trebuchet MS"/>
              </a:rPr>
              <a:t>профес- </a:t>
            </a:r>
            <a:r>
              <a:rPr sz="1200" spc="-405" dirty="0">
                <a:latin typeface="+mj-lt"/>
                <a:cs typeface="Trebuchet MS"/>
              </a:rPr>
              <a:t> </a:t>
            </a:r>
            <a:r>
              <a:rPr sz="1200" spc="65" dirty="0">
                <a:latin typeface="+mj-lt"/>
                <a:cs typeface="Trebuchet MS"/>
              </a:rPr>
              <a:t>сию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-35" dirty="0">
                <a:latin typeface="+mj-lt"/>
                <a:cs typeface="Trebuchet MS"/>
              </a:rPr>
              <a:t>врача.</a:t>
            </a:r>
            <a:endParaRPr sz="1200" dirty="0">
              <a:latin typeface="+mj-lt"/>
              <a:cs typeface="Trebuchet MS"/>
            </a:endParaRPr>
          </a:p>
        </p:txBody>
      </p:sp>
      <p:pic>
        <p:nvPicPr>
          <p:cNvPr id="11" name="object 3">
            <a:extLst>
              <a:ext uri="{FF2B5EF4-FFF2-40B4-BE49-F238E27FC236}">
                <a16:creationId xmlns:a16="http://schemas.microsoft.com/office/drawing/2014/main" id="{3C882362-4CAC-41EB-957E-A8C2895AF14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30751" y="3429000"/>
            <a:ext cx="4413250" cy="2880320"/>
          </a:xfrm>
          <a:prstGeom prst="rect">
            <a:avLst/>
          </a:prstGeom>
        </p:spPr>
      </p:pic>
      <p:pic>
        <p:nvPicPr>
          <p:cNvPr id="12" name="object 4">
            <a:extLst>
              <a:ext uri="{FF2B5EF4-FFF2-40B4-BE49-F238E27FC236}">
                <a16:creationId xmlns:a16="http://schemas.microsoft.com/office/drawing/2014/main" id="{211C3133-8818-4DE1-A2D8-D802FAB6D151}"/>
              </a:ext>
            </a:extLst>
          </p:cNvPr>
          <p:cNvPicPr/>
          <p:nvPr/>
        </p:nvPicPr>
        <p:blipFill rotWithShape="1">
          <a:blip r:embed="rId5" cstate="print"/>
          <a:srcRect b="10259"/>
          <a:stretch/>
        </p:blipFill>
        <p:spPr>
          <a:xfrm>
            <a:off x="4730750" y="372954"/>
            <a:ext cx="4413251" cy="2902213"/>
          </a:xfrm>
          <a:prstGeom prst="rect">
            <a:avLst/>
          </a:prstGeom>
        </p:spPr>
      </p:pic>
      <p:pic>
        <p:nvPicPr>
          <p:cNvPr id="13" name="object 5">
            <a:extLst>
              <a:ext uri="{FF2B5EF4-FFF2-40B4-BE49-F238E27FC236}">
                <a16:creationId xmlns:a16="http://schemas.microsoft.com/office/drawing/2014/main" id="{3EA22791-AF36-4FBC-B49B-7BAA03D189F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407120"/>
            <a:ext cx="4522237" cy="2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65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ac31705d43_0_26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gac31705d43_0_26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Текст 14">
            <a:extLst>
              <a:ext uri="{FF2B5EF4-FFF2-40B4-BE49-F238E27FC236}">
                <a16:creationId xmlns:a16="http://schemas.microsoft.com/office/drawing/2014/main" id="{97A40DB3-BF1C-4991-83EB-4C766EC506C0}"/>
              </a:ext>
            </a:extLst>
          </p:cNvPr>
          <p:cNvSpPr txBox="1">
            <a:spLocks/>
          </p:cNvSpPr>
          <p:nvPr/>
        </p:nvSpPr>
        <p:spPr>
          <a:xfrm>
            <a:off x="1112196" y="4183333"/>
            <a:ext cx="2620791" cy="1742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60CA5D-0A64-406C-91BC-EEEACBC7B0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98" t="13809" r="29796" b="6250"/>
          <a:stretch/>
        </p:blipFill>
        <p:spPr>
          <a:xfrm>
            <a:off x="0" y="339121"/>
            <a:ext cx="5057193" cy="4111690"/>
          </a:xfrm>
          <a:prstGeom prst="rect">
            <a:avLst/>
          </a:prstGeom>
        </p:spPr>
      </p:pic>
      <p:pic>
        <p:nvPicPr>
          <p:cNvPr id="14" name="object 2">
            <a:extLst>
              <a:ext uri="{FF2B5EF4-FFF2-40B4-BE49-F238E27FC236}">
                <a16:creationId xmlns:a16="http://schemas.microsoft.com/office/drawing/2014/main" id="{24679642-B7FA-4DAF-8FD6-9EF5E46A065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" y="803596"/>
            <a:ext cx="9144000" cy="55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5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ac31705d43_0_26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gac31705d43_0_26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Текст 14">
            <a:extLst>
              <a:ext uri="{FF2B5EF4-FFF2-40B4-BE49-F238E27FC236}">
                <a16:creationId xmlns:a16="http://schemas.microsoft.com/office/drawing/2014/main" id="{97A40DB3-BF1C-4991-83EB-4C766EC506C0}"/>
              </a:ext>
            </a:extLst>
          </p:cNvPr>
          <p:cNvSpPr txBox="1">
            <a:spLocks/>
          </p:cNvSpPr>
          <p:nvPr/>
        </p:nvSpPr>
        <p:spPr>
          <a:xfrm>
            <a:off x="1112196" y="4183333"/>
            <a:ext cx="2620791" cy="1742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4" name="object 2">
            <a:extLst>
              <a:ext uri="{FF2B5EF4-FFF2-40B4-BE49-F238E27FC236}">
                <a16:creationId xmlns:a16="http://schemas.microsoft.com/office/drawing/2014/main" id="{57440974-E3E4-4FF7-A916-362D9106A9D7}"/>
              </a:ext>
            </a:extLst>
          </p:cNvPr>
          <p:cNvPicPr/>
          <p:nvPr/>
        </p:nvPicPr>
        <p:blipFill rotWithShape="1">
          <a:blip r:embed="rId4" cstate="print"/>
          <a:srcRect r="3448"/>
          <a:stretch/>
        </p:blipFill>
        <p:spPr>
          <a:xfrm>
            <a:off x="4730751" y="480119"/>
            <a:ext cx="4413250" cy="3135561"/>
          </a:xfrm>
          <a:prstGeom prst="rect">
            <a:avLst/>
          </a:prstGeom>
        </p:spPr>
      </p:pic>
      <p:pic>
        <p:nvPicPr>
          <p:cNvPr id="15" name="object 3">
            <a:extLst>
              <a:ext uri="{FF2B5EF4-FFF2-40B4-BE49-F238E27FC236}">
                <a16:creationId xmlns:a16="http://schemas.microsoft.com/office/drawing/2014/main" id="{1AC21C33-60AC-4172-9549-69D2FFADF8EF}"/>
              </a:ext>
            </a:extLst>
          </p:cNvPr>
          <p:cNvPicPr/>
          <p:nvPr/>
        </p:nvPicPr>
        <p:blipFill rotWithShape="1">
          <a:blip r:embed="rId5" cstate="print"/>
          <a:srcRect r="5236"/>
          <a:stretch/>
        </p:blipFill>
        <p:spPr>
          <a:xfrm>
            <a:off x="0" y="3835805"/>
            <a:ext cx="4509797" cy="2473515"/>
          </a:xfrm>
          <a:prstGeom prst="rect">
            <a:avLst/>
          </a:prstGeom>
        </p:spPr>
      </p:pic>
      <p:pic>
        <p:nvPicPr>
          <p:cNvPr id="16" name="object 4">
            <a:extLst>
              <a:ext uri="{FF2B5EF4-FFF2-40B4-BE49-F238E27FC236}">
                <a16:creationId xmlns:a16="http://schemas.microsoft.com/office/drawing/2014/main" id="{44DED64F-2224-4916-A80B-D338D9E6555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" y="480120"/>
            <a:ext cx="4509796" cy="3135561"/>
          </a:xfrm>
          <a:prstGeom prst="rect">
            <a:avLst/>
          </a:prstGeom>
        </p:spPr>
      </p:pic>
      <p:pic>
        <p:nvPicPr>
          <p:cNvPr id="17" name="object 5">
            <a:extLst>
              <a:ext uri="{FF2B5EF4-FFF2-40B4-BE49-F238E27FC236}">
                <a16:creationId xmlns:a16="http://schemas.microsoft.com/office/drawing/2014/main" id="{B9E4D373-A367-424A-877B-40695303238F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30751" y="3835805"/>
            <a:ext cx="4413249" cy="247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59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ac31705d43_0_26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gac31705d43_0_26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Текст 14">
            <a:extLst>
              <a:ext uri="{FF2B5EF4-FFF2-40B4-BE49-F238E27FC236}">
                <a16:creationId xmlns:a16="http://schemas.microsoft.com/office/drawing/2014/main" id="{97A40DB3-BF1C-4991-83EB-4C766EC506C0}"/>
              </a:ext>
            </a:extLst>
          </p:cNvPr>
          <p:cNvSpPr txBox="1">
            <a:spLocks/>
          </p:cNvSpPr>
          <p:nvPr/>
        </p:nvSpPr>
        <p:spPr>
          <a:xfrm>
            <a:off x="1112196" y="4183333"/>
            <a:ext cx="2620791" cy="1742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1344B5-F740-46B5-8C2A-AA7B3D92D5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50" t="10665" r="26735" b="73019"/>
          <a:stretch/>
        </p:blipFill>
        <p:spPr>
          <a:xfrm>
            <a:off x="0" y="93307"/>
            <a:ext cx="5250026" cy="839240"/>
          </a:xfrm>
          <a:prstGeom prst="rect">
            <a:avLst/>
          </a:prstGeom>
        </p:spPr>
      </p:pic>
      <p:pic>
        <p:nvPicPr>
          <p:cNvPr id="14" name="object 2">
            <a:extLst>
              <a:ext uri="{FF2B5EF4-FFF2-40B4-BE49-F238E27FC236}">
                <a16:creationId xmlns:a16="http://schemas.microsoft.com/office/drawing/2014/main" id="{F6278E0C-0505-4D9C-B2CA-418DCD69417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3525315"/>
            <a:ext cx="3762006" cy="2784005"/>
          </a:xfrm>
          <a:prstGeom prst="rect">
            <a:avLst/>
          </a:prstGeom>
        </p:spPr>
      </p:pic>
      <p:pic>
        <p:nvPicPr>
          <p:cNvPr id="15" name="object 3">
            <a:extLst>
              <a:ext uri="{FF2B5EF4-FFF2-40B4-BE49-F238E27FC236}">
                <a16:creationId xmlns:a16="http://schemas.microsoft.com/office/drawing/2014/main" id="{D6893D4E-A40F-41CA-826A-4171521E983B}"/>
              </a:ext>
            </a:extLst>
          </p:cNvPr>
          <p:cNvPicPr/>
          <p:nvPr/>
        </p:nvPicPr>
        <p:blipFill rotWithShape="1">
          <a:blip r:embed="rId6" cstate="print"/>
          <a:srcRect t="2876"/>
          <a:stretch/>
        </p:blipFill>
        <p:spPr>
          <a:xfrm>
            <a:off x="3971415" y="766119"/>
            <a:ext cx="5172585" cy="5543201"/>
          </a:xfrm>
          <a:prstGeom prst="rect">
            <a:avLst/>
          </a:prstGeom>
        </p:spPr>
      </p:pic>
      <p:pic>
        <p:nvPicPr>
          <p:cNvPr id="16" name="object 4">
            <a:extLst>
              <a:ext uri="{FF2B5EF4-FFF2-40B4-BE49-F238E27FC236}">
                <a16:creationId xmlns:a16="http://schemas.microsoft.com/office/drawing/2014/main" id="{577D092E-D50A-4615-808E-D0D09E84692F}"/>
              </a:ext>
            </a:extLst>
          </p:cNvPr>
          <p:cNvPicPr/>
          <p:nvPr/>
        </p:nvPicPr>
        <p:blipFill rotWithShape="1">
          <a:blip r:embed="rId7" cstate="print"/>
          <a:srcRect b="17239"/>
          <a:stretch/>
        </p:blipFill>
        <p:spPr>
          <a:xfrm>
            <a:off x="0" y="739479"/>
            <a:ext cx="3762006" cy="253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96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ac31705d43_0_26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gac31705d43_0_26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Текст 14">
            <a:extLst>
              <a:ext uri="{FF2B5EF4-FFF2-40B4-BE49-F238E27FC236}">
                <a16:creationId xmlns:a16="http://schemas.microsoft.com/office/drawing/2014/main" id="{97A40DB3-BF1C-4991-83EB-4C766EC506C0}"/>
              </a:ext>
            </a:extLst>
          </p:cNvPr>
          <p:cNvSpPr txBox="1">
            <a:spLocks/>
          </p:cNvSpPr>
          <p:nvPr/>
        </p:nvSpPr>
        <p:spPr>
          <a:xfrm>
            <a:off x="1112196" y="4183333"/>
            <a:ext cx="2620791" cy="1742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070AD99F-6040-4473-866D-F6498F516993}"/>
              </a:ext>
            </a:extLst>
          </p:cNvPr>
          <p:cNvSpPr txBox="1"/>
          <p:nvPr/>
        </p:nvSpPr>
        <p:spPr>
          <a:xfrm>
            <a:off x="239305" y="3687978"/>
            <a:ext cx="4144645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5095"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latin typeface="+mj-lt"/>
                <a:cs typeface="Trebuchet MS"/>
              </a:rPr>
              <a:t>Функциональное зонирование </a:t>
            </a:r>
            <a:r>
              <a:rPr sz="1200" spc="15" dirty="0">
                <a:latin typeface="+mj-lt"/>
                <a:cs typeface="Trebuchet MS"/>
              </a:rPr>
              <a:t>предполагает </a:t>
            </a:r>
            <a:r>
              <a:rPr sz="1200" spc="20" dirty="0">
                <a:latin typeface="+mj-lt"/>
                <a:cs typeface="Trebuchet MS"/>
              </a:rPr>
              <a:t> </a:t>
            </a:r>
            <a:r>
              <a:rPr sz="1200" spc="5" dirty="0">
                <a:latin typeface="+mj-lt"/>
                <a:cs typeface="Trebuchet MS"/>
              </a:rPr>
              <a:t>разделение</a:t>
            </a:r>
            <a:r>
              <a:rPr sz="1200" spc="-70" dirty="0">
                <a:latin typeface="+mj-lt"/>
                <a:cs typeface="Trebuchet MS"/>
              </a:rPr>
              <a:t> </a:t>
            </a:r>
            <a:r>
              <a:rPr sz="1200" spc="30" dirty="0">
                <a:latin typeface="+mj-lt"/>
                <a:cs typeface="Trebuchet MS"/>
              </a:rPr>
              <a:t>несопоставимых</a:t>
            </a:r>
            <a:r>
              <a:rPr sz="1200" spc="-65" dirty="0">
                <a:latin typeface="+mj-lt"/>
                <a:cs typeface="Trebuchet MS"/>
              </a:rPr>
              <a:t> </a:t>
            </a:r>
            <a:r>
              <a:rPr sz="1200" spc="10" dirty="0">
                <a:latin typeface="+mj-lt"/>
                <a:cs typeface="Trebuchet MS"/>
              </a:rPr>
              <a:t>социальных</a:t>
            </a:r>
            <a:r>
              <a:rPr sz="1200" spc="-65" dirty="0">
                <a:latin typeface="+mj-lt"/>
                <a:cs typeface="Trebuchet MS"/>
              </a:rPr>
              <a:t> </a:t>
            </a:r>
            <a:r>
              <a:rPr sz="1200" spc="20" dirty="0">
                <a:latin typeface="+mj-lt"/>
                <a:cs typeface="Trebuchet MS"/>
              </a:rPr>
              <a:t>групп </a:t>
            </a:r>
            <a:r>
              <a:rPr sz="1200" spc="-409" dirty="0">
                <a:latin typeface="+mj-lt"/>
                <a:cs typeface="Trebuchet MS"/>
              </a:rPr>
              <a:t> </a:t>
            </a:r>
            <a:r>
              <a:rPr sz="1200" spc="-140" dirty="0">
                <a:latin typeface="+mj-lt"/>
                <a:cs typeface="Trebuchet MS"/>
              </a:rPr>
              <a:t>(</a:t>
            </a:r>
            <a:r>
              <a:rPr sz="1200" spc="85" dirty="0">
                <a:latin typeface="+mj-lt"/>
                <a:cs typeface="Trebuchet MS"/>
              </a:rPr>
              <a:t>п</a:t>
            </a:r>
            <a:r>
              <a:rPr sz="1200" spc="65" dirty="0">
                <a:latin typeface="+mj-lt"/>
                <a:cs typeface="Trebuchet MS"/>
              </a:rPr>
              <a:t>о</a:t>
            </a:r>
            <a:r>
              <a:rPr sz="1200" spc="35" dirty="0">
                <a:latin typeface="+mj-lt"/>
                <a:cs typeface="Trebuchet MS"/>
              </a:rPr>
              <a:t>дростки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390" dirty="0">
                <a:latin typeface="+mj-lt"/>
                <a:cs typeface="Trebuchet MS"/>
              </a:rPr>
              <a:t>–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85" dirty="0">
                <a:latin typeface="+mj-lt"/>
                <a:cs typeface="Trebuchet MS"/>
              </a:rPr>
              <a:t>п</a:t>
            </a:r>
            <a:r>
              <a:rPr sz="1200" spc="60" dirty="0">
                <a:latin typeface="+mj-lt"/>
                <a:cs typeface="Trebuchet MS"/>
              </a:rPr>
              <a:t>о</a:t>
            </a:r>
            <a:r>
              <a:rPr sz="1200" spc="-15" dirty="0">
                <a:latin typeface="+mj-lt"/>
                <a:cs typeface="Trebuchet MS"/>
              </a:rPr>
              <a:t>жилые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30" dirty="0">
                <a:latin typeface="+mj-lt"/>
                <a:cs typeface="Trebuchet MS"/>
              </a:rPr>
              <a:t>л</a:t>
            </a:r>
            <a:r>
              <a:rPr sz="1200" spc="15" dirty="0">
                <a:latin typeface="+mj-lt"/>
                <a:cs typeface="Trebuchet MS"/>
              </a:rPr>
              <a:t>ю</a:t>
            </a:r>
            <a:r>
              <a:rPr sz="1200" spc="5" dirty="0">
                <a:latin typeface="+mj-lt"/>
                <a:cs typeface="Trebuchet MS"/>
              </a:rPr>
              <a:t>д</a:t>
            </a:r>
            <a:r>
              <a:rPr sz="1200" spc="-10" dirty="0">
                <a:latin typeface="+mj-lt"/>
                <a:cs typeface="Trebuchet MS"/>
              </a:rPr>
              <a:t>и</a:t>
            </a:r>
            <a:r>
              <a:rPr sz="1200" spc="-140" dirty="0">
                <a:latin typeface="+mj-lt"/>
                <a:cs typeface="Trebuchet MS"/>
              </a:rPr>
              <a:t>),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50" dirty="0">
                <a:latin typeface="+mj-lt"/>
                <a:cs typeface="Trebuchet MS"/>
              </a:rPr>
              <a:t>ш</a:t>
            </a:r>
            <a:r>
              <a:rPr sz="1200" spc="15" dirty="0">
                <a:latin typeface="+mj-lt"/>
                <a:cs typeface="Trebuchet MS"/>
              </a:rPr>
              <a:t>умные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зоны  расположены </a:t>
            </a:r>
            <a:r>
              <a:rPr sz="1200" spc="-20" dirty="0">
                <a:latin typeface="+mj-lt"/>
                <a:cs typeface="Trebuchet MS"/>
              </a:rPr>
              <a:t>вдалеке </a:t>
            </a:r>
            <a:r>
              <a:rPr sz="1200" spc="65" dirty="0">
                <a:latin typeface="+mj-lt"/>
                <a:cs typeface="Trebuchet MS"/>
              </a:rPr>
              <a:t>от </a:t>
            </a:r>
            <a:r>
              <a:rPr sz="1200" spc="-35" dirty="0">
                <a:latin typeface="+mj-lt"/>
                <a:cs typeface="Trebuchet MS"/>
              </a:rPr>
              <a:t>тихих. </a:t>
            </a:r>
            <a:r>
              <a:rPr sz="1200" spc="-40" dirty="0">
                <a:latin typeface="+mj-lt"/>
                <a:cs typeface="Trebuchet MS"/>
              </a:rPr>
              <a:t>Главная </a:t>
            </a:r>
            <a:r>
              <a:rPr sz="1200" spc="50" dirty="0">
                <a:latin typeface="+mj-lt"/>
                <a:cs typeface="Trebuchet MS"/>
              </a:rPr>
              <a:t>пло- </a:t>
            </a:r>
            <a:r>
              <a:rPr sz="1200" spc="55" dirty="0">
                <a:latin typeface="+mj-lt"/>
                <a:cs typeface="Trebuchet MS"/>
              </a:rPr>
              <a:t> </a:t>
            </a:r>
            <a:r>
              <a:rPr sz="1200" spc="-5" dirty="0">
                <a:latin typeface="+mj-lt"/>
                <a:cs typeface="Trebuchet MS"/>
              </a:rPr>
              <a:t>щадь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390" dirty="0">
                <a:latin typeface="+mj-lt"/>
                <a:cs typeface="Trebuchet MS"/>
              </a:rPr>
              <a:t>–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10" dirty="0">
                <a:latin typeface="+mj-lt"/>
                <a:cs typeface="Trebuchet MS"/>
              </a:rPr>
              <a:t>точка</a:t>
            </a:r>
            <a:r>
              <a:rPr sz="1200" spc="-70" dirty="0">
                <a:latin typeface="+mj-lt"/>
                <a:cs typeface="Trebuchet MS"/>
              </a:rPr>
              <a:t> </a:t>
            </a:r>
            <a:r>
              <a:rPr sz="1200" spc="15" dirty="0">
                <a:latin typeface="+mj-lt"/>
                <a:cs typeface="Trebuchet MS"/>
              </a:rPr>
              <a:t>контакта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5" dirty="0">
                <a:latin typeface="+mj-lt"/>
                <a:cs typeface="Trebuchet MS"/>
              </a:rPr>
              <a:t>всех</a:t>
            </a:r>
            <a:r>
              <a:rPr sz="1200" spc="-70" dirty="0">
                <a:latin typeface="+mj-lt"/>
                <a:cs typeface="Trebuchet MS"/>
              </a:rPr>
              <a:t> </a:t>
            </a:r>
            <a:r>
              <a:rPr sz="1200" spc="20" dirty="0">
                <a:latin typeface="+mj-lt"/>
                <a:cs typeface="Trebuchet MS"/>
              </a:rPr>
              <a:t>групп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5" dirty="0">
                <a:latin typeface="+mj-lt"/>
                <a:cs typeface="Trebuchet MS"/>
              </a:rPr>
              <a:t>между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65" dirty="0">
                <a:latin typeface="+mj-lt"/>
                <a:cs typeface="Trebuchet MS"/>
              </a:rPr>
              <a:t>собой </a:t>
            </a:r>
            <a:r>
              <a:rPr sz="1200" spc="-405" dirty="0">
                <a:latin typeface="+mj-lt"/>
                <a:cs typeface="Trebuchet MS"/>
              </a:rPr>
              <a:t> </a:t>
            </a:r>
            <a:r>
              <a:rPr sz="1200" spc="30" dirty="0">
                <a:latin typeface="+mj-lt"/>
                <a:cs typeface="Trebuchet MS"/>
              </a:rPr>
              <a:t>расположена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на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40" dirty="0">
                <a:latin typeface="+mj-lt"/>
                <a:cs typeface="Trebuchet MS"/>
              </a:rPr>
              <a:t>равном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5" dirty="0">
                <a:latin typeface="+mj-lt"/>
                <a:cs typeface="Trebuchet MS"/>
              </a:rPr>
              <a:t>удалении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65" dirty="0">
                <a:latin typeface="+mj-lt"/>
                <a:cs typeface="Trebuchet MS"/>
              </a:rPr>
              <a:t>от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-45" dirty="0">
                <a:latin typeface="+mj-lt"/>
                <a:cs typeface="Trebuchet MS"/>
              </a:rPr>
              <a:t>всех.</a:t>
            </a:r>
            <a:endParaRPr sz="1200" dirty="0">
              <a:latin typeface="+mj-lt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200" spc="-5" dirty="0">
                <a:latin typeface="+mj-lt"/>
                <a:cs typeface="Trebuchet MS"/>
              </a:rPr>
              <a:t>Детская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15" dirty="0">
                <a:latin typeface="+mj-lt"/>
                <a:cs typeface="Trebuchet MS"/>
              </a:rPr>
              <a:t>площадка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35" dirty="0">
                <a:latin typeface="+mj-lt"/>
                <a:cs typeface="Trebuchet MS"/>
              </a:rPr>
              <a:t>для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возраста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50" dirty="0">
                <a:latin typeface="+mj-lt"/>
                <a:cs typeface="Trebuchet MS"/>
              </a:rPr>
              <a:t>5+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5" dirty="0">
                <a:latin typeface="+mj-lt"/>
                <a:cs typeface="Trebuchet MS"/>
              </a:rPr>
              <a:t>отделена</a:t>
            </a:r>
            <a:endParaRPr sz="1200" dirty="0">
              <a:latin typeface="+mj-lt"/>
              <a:cs typeface="Trebuchet MS"/>
            </a:endParaRPr>
          </a:p>
          <a:p>
            <a:pPr marL="12700" marR="123189">
              <a:lnSpc>
                <a:spcPct val="100000"/>
              </a:lnSpc>
            </a:pPr>
            <a:r>
              <a:rPr sz="1200" spc="90" dirty="0">
                <a:latin typeface="+mj-lt"/>
                <a:cs typeface="Trebuchet MS"/>
              </a:rPr>
              <a:t>о</a:t>
            </a:r>
            <a:r>
              <a:rPr sz="1200" spc="35" dirty="0">
                <a:latin typeface="+mj-lt"/>
                <a:cs typeface="Trebuchet MS"/>
              </a:rPr>
              <a:t>т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20" dirty="0">
                <a:latin typeface="+mj-lt"/>
                <a:cs typeface="Trebuchet MS"/>
              </a:rPr>
              <a:t>д</a:t>
            </a:r>
            <a:r>
              <a:rPr sz="1200" spc="-5" dirty="0">
                <a:latin typeface="+mj-lt"/>
                <a:cs typeface="Trebuchet MS"/>
              </a:rPr>
              <a:t>е</a:t>
            </a:r>
            <a:r>
              <a:rPr sz="1200" spc="5" dirty="0">
                <a:latin typeface="+mj-lt"/>
                <a:cs typeface="Trebuchet MS"/>
              </a:rPr>
              <a:t>т</a:t>
            </a:r>
            <a:r>
              <a:rPr sz="1200" spc="15" dirty="0">
                <a:latin typeface="+mj-lt"/>
                <a:cs typeface="Trebuchet MS"/>
              </a:rPr>
              <a:t>с</a:t>
            </a:r>
            <a:r>
              <a:rPr sz="1200" spc="-15" dirty="0">
                <a:latin typeface="+mj-lt"/>
                <a:cs typeface="Trebuchet MS"/>
              </a:rPr>
              <a:t>к</a:t>
            </a:r>
            <a:r>
              <a:rPr sz="1200" spc="70" dirty="0">
                <a:latin typeface="+mj-lt"/>
                <a:cs typeface="Trebuchet MS"/>
              </a:rPr>
              <a:t>ой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20" dirty="0">
                <a:latin typeface="+mj-lt"/>
                <a:cs typeface="Trebuchet MS"/>
              </a:rPr>
              <a:t>площадки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35" dirty="0">
                <a:latin typeface="+mj-lt"/>
                <a:cs typeface="Trebuchet MS"/>
              </a:rPr>
              <a:t>для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15" dirty="0">
                <a:latin typeface="+mj-lt"/>
                <a:cs typeface="Trebuchet MS"/>
              </a:rPr>
              <a:t>малышей,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активности  </a:t>
            </a:r>
            <a:r>
              <a:rPr sz="1200" spc="20" dirty="0">
                <a:latin typeface="+mj-lt"/>
                <a:cs typeface="Trebuchet MS"/>
              </a:rPr>
              <a:t>которых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коренным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50" dirty="0">
                <a:latin typeface="+mj-lt"/>
                <a:cs typeface="Trebuchet MS"/>
              </a:rPr>
              <a:t>образом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5" dirty="0">
                <a:latin typeface="+mj-lt"/>
                <a:cs typeface="Trebuchet MS"/>
              </a:rPr>
              <a:t>отличаются.</a:t>
            </a:r>
            <a:endParaRPr sz="1200" dirty="0">
              <a:latin typeface="+mj-lt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200" spc="15" dirty="0">
                <a:latin typeface="+mj-lt"/>
                <a:cs typeface="Trebuchet MS"/>
              </a:rPr>
              <a:t>Данные </a:t>
            </a:r>
            <a:r>
              <a:rPr sz="1200" spc="30" dirty="0">
                <a:latin typeface="+mj-lt"/>
                <a:cs typeface="Trebuchet MS"/>
              </a:rPr>
              <a:t>мероприятия обеспечивают </a:t>
            </a:r>
            <a:r>
              <a:rPr sz="1200" spc="25" dirty="0">
                <a:latin typeface="+mj-lt"/>
                <a:cs typeface="Trebuchet MS"/>
              </a:rPr>
              <a:t>комфорт- </a:t>
            </a:r>
            <a:r>
              <a:rPr sz="1200" spc="30" dirty="0">
                <a:latin typeface="+mj-lt"/>
                <a:cs typeface="Trebuchet MS"/>
              </a:rPr>
              <a:t> </a:t>
            </a:r>
            <a:r>
              <a:rPr sz="1200" spc="55" dirty="0">
                <a:latin typeface="+mj-lt"/>
                <a:cs typeface="Trebuchet MS"/>
              </a:rPr>
              <a:t>ное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15" dirty="0">
                <a:latin typeface="+mj-lt"/>
                <a:cs typeface="Trebuchet MS"/>
              </a:rPr>
              <a:t>пребывание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-5" dirty="0">
                <a:latin typeface="+mj-lt"/>
                <a:cs typeface="Trebuchet MS"/>
              </a:rPr>
              <a:t>всех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10" dirty="0">
                <a:latin typeface="+mj-lt"/>
                <a:cs typeface="Trebuchet MS"/>
              </a:rPr>
              <a:t>пользователей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40" dirty="0">
                <a:latin typeface="+mj-lt"/>
                <a:cs typeface="Trebuchet MS"/>
              </a:rPr>
              <a:t>обществен- </a:t>
            </a:r>
            <a:r>
              <a:rPr sz="1200" spc="-405" dirty="0">
                <a:latin typeface="+mj-lt"/>
                <a:cs typeface="Trebuchet MS"/>
              </a:rPr>
              <a:t> </a:t>
            </a:r>
            <a:r>
              <a:rPr sz="1200" spc="50" dirty="0">
                <a:latin typeface="+mj-lt"/>
                <a:cs typeface="Trebuchet MS"/>
              </a:rPr>
              <a:t>ного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20" dirty="0">
                <a:latin typeface="+mj-lt"/>
                <a:cs typeface="Trebuchet MS"/>
              </a:rPr>
              <a:t>пространства.</a:t>
            </a:r>
            <a:endParaRPr sz="1200" dirty="0">
              <a:latin typeface="+mj-lt"/>
              <a:cs typeface="Trebuchet MS"/>
            </a:endParaRPr>
          </a:p>
        </p:txBody>
      </p:sp>
      <p:pic>
        <p:nvPicPr>
          <p:cNvPr id="15" name="object 3">
            <a:extLst>
              <a:ext uri="{FF2B5EF4-FFF2-40B4-BE49-F238E27FC236}">
                <a16:creationId xmlns:a16="http://schemas.microsoft.com/office/drawing/2014/main" id="{DB87208C-94D7-413E-BA2C-B9FB0534854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60047" y="3581107"/>
            <a:ext cx="4383954" cy="2743873"/>
          </a:xfrm>
          <a:prstGeom prst="rect">
            <a:avLst/>
          </a:prstGeom>
        </p:spPr>
      </p:pic>
      <p:pic>
        <p:nvPicPr>
          <p:cNvPr id="16" name="object 4">
            <a:extLst>
              <a:ext uri="{FF2B5EF4-FFF2-40B4-BE49-F238E27FC236}">
                <a16:creationId xmlns:a16="http://schemas.microsoft.com/office/drawing/2014/main" id="{FF7EA4BD-367F-4543-BF27-7470CBA13FE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" y="361138"/>
            <a:ext cx="4383946" cy="3059986"/>
          </a:xfrm>
          <a:prstGeom prst="rect">
            <a:avLst/>
          </a:prstGeom>
        </p:spPr>
      </p:pic>
      <p:pic>
        <p:nvPicPr>
          <p:cNvPr id="17" name="object 5">
            <a:extLst>
              <a:ext uri="{FF2B5EF4-FFF2-40B4-BE49-F238E27FC236}">
                <a16:creationId xmlns:a16="http://schemas.microsoft.com/office/drawing/2014/main" id="{C32D23E6-9B16-4F02-AF5C-BEC5B32118F6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30750" y="361136"/>
            <a:ext cx="4413257" cy="305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32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ac31705d43_0_26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gac31705d43_0_26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Текст 14">
            <a:extLst>
              <a:ext uri="{FF2B5EF4-FFF2-40B4-BE49-F238E27FC236}">
                <a16:creationId xmlns:a16="http://schemas.microsoft.com/office/drawing/2014/main" id="{97A40DB3-BF1C-4991-83EB-4C766EC506C0}"/>
              </a:ext>
            </a:extLst>
          </p:cNvPr>
          <p:cNvSpPr txBox="1">
            <a:spLocks/>
          </p:cNvSpPr>
          <p:nvPr/>
        </p:nvSpPr>
        <p:spPr>
          <a:xfrm>
            <a:off x="1112196" y="4183333"/>
            <a:ext cx="2620791" cy="1742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380550-5D38-4020-A1DA-7D0477B5F8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55" t="11884" r="17966" b="76675"/>
          <a:stretch/>
        </p:blipFill>
        <p:spPr>
          <a:xfrm>
            <a:off x="467214" y="254440"/>
            <a:ext cx="6033112" cy="588477"/>
          </a:xfrm>
          <a:prstGeom prst="rect">
            <a:avLst/>
          </a:prstGeom>
        </p:spPr>
      </p:pic>
      <p:pic>
        <p:nvPicPr>
          <p:cNvPr id="14" name="object 4">
            <a:extLst>
              <a:ext uri="{FF2B5EF4-FFF2-40B4-BE49-F238E27FC236}">
                <a16:creationId xmlns:a16="http://schemas.microsoft.com/office/drawing/2014/main" id="{A03D6039-4BE3-4A3D-A1CD-2AB2DDDDBC9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1014963"/>
            <a:ext cx="4491135" cy="3812074"/>
          </a:xfrm>
          <a:prstGeom prst="rect">
            <a:avLst/>
          </a:prstGeom>
        </p:spPr>
      </p:pic>
      <p:pic>
        <p:nvPicPr>
          <p:cNvPr id="15" name="object 5">
            <a:extLst>
              <a:ext uri="{FF2B5EF4-FFF2-40B4-BE49-F238E27FC236}">
                <a16:creationId xmlns:a16="http://schemas.microsoft.com/office/drawing/2014/main" id="{9160DAA3-A85E-4175-9B88-9CB757613B8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16005" y="1014963"/>
            <a:ext cx="4491135" cy="381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14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ac31705d43_0_26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gac31705d43_0_26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Текст 14">
            <a:extLst>
              <a:ext uri="{FF2B5EF4-FFF2-40B4-BE49-F238E27FC236}">
                <a16:creationId xmlns:a16="http://schemas.microsoft.com/office/drawing/2014/main" id="{97A40DB3-BF1C-4991-83EB-4C766EC506C0}"/>
              </a:ext>
            </a:extLst>
          </p:cNvPr>
          <p:cNvSpPr txBox="1">
            <a:spLocks/>
          </p:cNvSpPr>
          <p:nvPr/>
        </p:nvSpPr>
        <p:spPr>
          <a:xfrm>
            <a:off x="1112196" y="4183333"/>
            <a:ext cx="2620791" cy="1742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4" name="object 2">
            <a:extLst>
              <a:ext uri="{FF2B5EF4-FFF2-40B4-BE49-F238E27FC236}">
                <a16:creationId xmlns:a16="http://schemas.microsoft.com/office/drawing/2014/main" id="{C89E3FF8-AC58-4770-8DF4-283558F2BFD3}"/>
              </a:ext>
            </a:extLst>
          </p:cNvPr>
          <p:cNvPicPr/>
          <p:nvPr/>
        </p:nvPicPr>
        <p:blipFill rotWithShape="1">
          <a:blip r:embed="rId4" cstate="print"/>
          <a:srcRect b="3426"/>
          <a:stretch/>
        </p:blipFill>
        <p:spPr>
          <a:xfrm>
            <a:off x="4516016" y="390383"/>
            <a:ext cx="4635461" cy="5918938"/>
          </a:xfrm>
          <a:prstGeom prst="rect">
            <a:avLst/>
          </a:prstGeom>
        </p:spPr>
      </p:pic>
      <p:pic>
        <p:nvPicPr>
          <p:cNvPr id="15" name="object 3">
            <a:extLst>
              <a:ext uri="{FF2B5EF4-FFF2-40B4-BE49-F238E27FC236}">
                <a16:creationId xmlns:a16="http://schemas.microsoft.com/office/drawing/2014/main" id="{3BE187D3-1749-45CB-923E-3F3AFAD9742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390382"/>
            <a:ext cx="4298327" cy="3334879"/>
          </a:xfrm>
          <a:prstGeom prst="rect">
            <a:avLst/>
          </a:prstGeom>
        </p:spPr>
      </p:pic>
      <p:pic>
        <p:nvPicPr>
          <p:cNvPr id="16" name="object 4">
            <a:extLst>
              <a:ext uri="{FF2B5EF4-FFF2-40B4-BE49-F238E27FC236}">
                <a16:creationId xmlns:a16="http://schemas.microsoft.com/office/drawing/2014/main" id="{C1808E74-6D09-4CEE-BF85-25B6D1BEAE97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" y="3917194"/>
            <a:ext cx="4298326" cy="239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87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ac31705d43_0_26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gac31705d43_0_26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Текст 14">
            <a:extLst>
              <a:ext uri="{FF2B5EF4-FFF2-40B4-BE49-F238E27FC236}">
                <a16:creationId xmlns:a16="http://schemas.microsoft.com/office/drawing/2014/main" id="{97A40DB3-BF1C-4991-83EB-4C766EC506C0}"/>
              </a:ext>
            </a:extLst>
          </p:cNvPr>
          <p:cNvSpPr txBox="1">
            <a:spLocks/>
          </p:cNvSpPr>
          <p:nvPr/>
        </p:nvSpPr>
        <p:spPr>
          <a:xfrm>
            <a:off x="1112196" y="4183333"/>
            <a:ext cx="2620791" cy="1742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51E323-5E91-4A05-A026-ABB9DEDD6E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39" t="12842" r="33197" b="74460"/>
          <a:stretch/>
        </p:blipFill>
        <p:spPr>
          <a:xfrm>
            <a:off x="217714" y="279406"/>
            <a:ext cx="4559559" cy="653140"/>
          </a:xfrm>
          <a:prstGeom prst="rect">
            <a:avLst/>
          </a:prstGeom>
        </p:spPr>
      </p:pic>
      <p:sp>
        <p:nvSpPr>
          <p:cNvPr id="14" name="object 2">
            <a:extLst>
              <a:ext uri="{FF2B5EF4-FFF2-40B4-BE49-F238E27FC236}">
                <a16:creationId xmlns:a16="http://schemas.microsoft.com/office/drawing/2014/main" id="{DEBD094A-7759-4C7A-99C8-B13DC9CDA630}"/>
              </a:ext>
            </a:extLst>
          </p:cNvPr>
          <p:cNvSpPr txBox="1"/>
          <p:nvPr/>
        </p:nvSpPr>
        <p:spPr>
          <a:xfrm>
            <a:off x="333934" y="4183333"/>
            <a:ext cx="4048125" cy="1732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>
              <a:lnSpc>
                <a:spcPct val="100000"/>
              </a:lnSpc>
              <a:spcBef>
                <a:spcPts val="100"/>
              </a:spcBef>
            </a:pPr>
            <a:r>
              <a:rPr sz="1400" spc="65" dirty="0">
                <a:latin typeface="Trebuchet MS"/>
                <a:cs typeface="Trebuchet MS"/>
              </a:rPr>
              <a:t>В </a:t>
            </a:r>
            <a:r>
              <a:rPr sz="1400" spc="-15" dirty="0">
                <a:latin typeface="Trebuchet MS"/>
                <a:cs typeface="Trebuchet MS"/>
              </a:rPr>
              <a:t>результате </a:t>
            </a:r>
            <a:r>
              <a:rPr sz="1400" spc="25" dirty="0">
                <a:latin typeface="Trebuchet MS"/>
                <a:cs typeface="Trebuchet MS"/>
              </a:rPr>
              <a:t>благоустройства </a:t>
            </a:r>
            <a:r>
              <a:rPr sz="1400" spc="20" dirty="0">
                <a:latin typeface="Trebuchet MS"/>
                <a:cs typeface="Trebuchet MS"/>
              </a:rPr>
              <a:t>было </a:t>
            </a:r>
            <a:r>
              <a:rPr sz="1400" spc="35" dirty="0">
                <a:latin typeface="Trebuchet MS"/>
                <a:cs typeface="Trebuchet MS"/>
              </a:rPr>
              <a:t>создано </a:t>
            </a:r>
            <a:r>
              <a:rPr sz="1400" spc="40" dirty="0">
                <a:latin typeface="Trebuchet MS"/>
                <a:cs typeface="Trebuchet MS"/>
              </a:rPr>
              <a:t> </a:t>
            </a:r>
            <a:r>
              <a:rPr sz="1400" spc="55" dirty="0">
                <a:latin typeface="Trebuchet MS"/>
                <a:cs typeface="Trebuchet MS"/>
              </a:rPr>
              <a:t>новое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для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40" dirty="0">
                <a:latin typeface="Trebuchet MS"/>
                <a:cs typeface="Trebuchet MS"/>
              </a:rPr>
              <a:t>микрорайона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70" dirty="0">
                <a:latin typeface="Trebuchet MS"/>
                <a:cs typeface="Trebuchet MS"/>
              </a:rPr>
              <a:t>Аэр</a:t>
            </a:r>
            <a:r>
              <a:rPr sz="1400" spc="45" dirty="0">
                <a:latin typeface="Trebuchet MS"/>
                <a:cs typeface="Trebuchet MS"/>
              </a:rPr>
              <a:t>о</a:t>
            </a:r>
            <a:r>
              <a:rPr sz="1400" spc="50" dirty="0">
                <a:latin typeface="Trebuchet MS"/>
                <a:cs typeface="Trebuchet MS"/>
              </a:rPr>
              <a:t>дром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40" dirty="0">
                <a:latin typeface="Trebuchet MS"/>
                <a:cs typeface="Trebuchet MS"/>
              </a:rPr>
              <a:t>ин</a:t>
            </a:r>
            <a:r>
              <a:rPr sz="1400" dirty="0">
                <a:latin typeface="Trebuchet MS"/>
                <a:cs typeface="Trebuchet MS"/>
              </a:rPr>
              <a:t>т</a:t>
            </a:r>
            <a:r>
              <a:rPr sz="1400" spc="10" dirty="0">
                <a:latin typeface="Trebuchet MS"/>
                <a:cs typeface="Trebuchet MS"/>
              </a:rPr>
              <a:t>ерактив</a:t>
            </a:r>
            <a:r>
              <a:rPr sz="1400" spc="75" dirty="0">
                <a:latin typeface="Trebuchet MS"/>
                <a:cs typeface="Trebuchet MS"/>
              </a:rPr>
              <a:t>-  </a:t>
            </a:r>
            <a:r>
              <a:rPr sz="1400" spc="55" dirty="0">
                <a:latin typeface="Trebuchet MS"/>
                <a:cs typeface="Trebuchet MS"/>
              </a:rPr>
              <a:t>ное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35" dirty="0">
                <a:latin typeface="Trebuchet MS"/>
                <a:cs typeface="Trebuchet MS"/>
              </a:rPr>
              <a:t>игровое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50" dirty="0">
                <a:latin typeface="Trebuchet MS"/>
                <a:cs typeface="Trebuchet MS"/>
              </a:rPr>
              <a:t>пространство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в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25" dirty="0">
                <a:latin typeface="Trebuchet MS"/>
                <a:cs typeface="Trebuchet MS"/>
              </a:rPr>
              <a:t>структуре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95" dirty="0">
                <a:latin typeface="Trebuchet MS"/>
                <a:cs typeface="Trebuchet MS"/>
              </a:rPr>
              <a:t>«АЭРО-</a:t>
            </a:r>
            <a:endParaRPr sz="1400" dirty="0">
              <a:latin typeface="Trebuchet MS"/>
              <a:cs typeface="Trebuchet MS"/>
            </a:endParaRPr>
          </a:p>
          <a:p>
            <a:pPr marL="12700" marR="62865">
              <a:lnSpc>
                <a:spcPct val="100000"/>
              </a:lnSpc>
            </a:pPr>
            <a:r>
              <a:rPr sz="1400" spc="15" dirty="0">
                <a:latin typeface="Trebuchet MS"/>
                <a:cs typeface="Trebuchet MS"/>
              </a:rPr>
              <a:t>ПАРКА», </a:t>
            </a:r>
            <a:r>
              <a:rPr sz="1400" spc="45" dirty="0">
                <a:latin typeface="Trebuchet MS"/>
                <a:cs typeface="Trebuchet MS"/>
              </a:rPr>
              <a:t>которое </a:t>
            </a:r>
            <a:r>
              <a:rPr sz="1400" spc="5" dirty="0">
                <a:latin typeface="Trebuchet MS"/>
                <a:cs typeface="Trebuchet MS"/>
              </a:rPr>
              <a:t>привлекает </a:t>
            </a:r>
            <a:r>
              <a:rPr sz="1400" spc="20" dirty="0">
                <a:latin typeface="Trebuchet MS"/>
                <a:cs typeface="Trebuchet MS"/>
              </a:rPr>
              <a:t>внимание </a:t>
            </a:r>
            <a:r>
              <a:rPr sz="1400" dirty="0">
                <a:latin typeface="Trebuchet MS"/>
                <a:cs typeface="Trebuchet MS"/>
              </a:rPr>
              <a:t>детей 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25" dirty="0">
                <a:latin typeface="Trebuchet MS"/>
                <a:cs typeface="Trebuchet MS"/>
              </a:rPr>
              <a:t>и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85" dirty="0">
                <a:latin typeface="Trebuchet MS"/>
                <a:cs typeface="Trebuchet MS"/>
              </a:rPr>
              <a:t>п</a:t>
            </a:r>
            <a:r>
              <a:rPr sz="1400" spc="65" dirty="0">
                <a:latin typeface="Trebuchet MS"/>
                <a:cs typeface="Trebuchet MS"/>
              </a:rPr>
              <a:t>о</a:t>
            </a:r>
            <a:r>
              <a:rPr sz="1400" spc="35" dirty="0">
                <a:latin typeface="Trebuchet MS"/>
                <a:cs typeface="Trebuchet MS"/>
              </a:rPr>
              <a:t>дрост</a:t>
            </a:r>
            <a:r>
              <a:rPr sz="1400" spc="5" dirty="0">
                <a:latin typeface="Trebuchet MS"/>
                <a:cs typeface="Trebuchet MS"/>
              </a:rPr>
              <a:t>к</a:t>
            </a:r>
            <a:r>
              <a:rPr sz="1400" spc="50" dirty="0">
                <a:latin typeface="Trebuchet MS"/>
                <a:cs typeface="Trebuchet MS"/>
              </a:rPr>
              <a:t>ов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25" dirty="0">
                <a:latin typeface="Trebuchet MS"/>
                <a:cs typeface="Trebuchet MS"/>
              </a:rPr>
              <a:t>и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явля</a:t>
            </a:r>
            <a:r>
              <a:rPr sz="1400" spc="-40" dirty="0">
                <a:latin typeface="Trebuchet MS"/>
                <a:cs typeface="Trebuchet MS"/>
              </a:rPr>
              <a:t>е</a:t>
            </a:r>
            <a:r>
              <a:rPr sz="1400" spc="5" dirty="0">
                <a:latin typeface="Trebuchet MS"/>
                <a:cs typeface="Trebuchet MS"/>
              </a:rPr>
              <a:t>т</a:t>
            </a:r>
            <a:r>
              <a:rPr sz="1400" spc="10" dirty="0">
                <a:latin typeface="Trebuchet MS"/>
                <a:cs typeface="Trebuchet MS"/>
              </a:rPr>
              <a:t>ся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15" dirty="0">
                <a:latin typeface="Trebuchet MS"/>
                <a:cs typeface="Trebuchet MS"/>
              </a:rPr>
              <a:t>первым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ша</a:t>
            </a:r>
            <a:r>
              <a:rPr sz="1400" spc="-35" dirty="0">
                <a:latin typeface="Trebuchet MS"/>
                <a:cs typeface="Trebuchet MS"/>
              </a:rPr>
              <a:t>г</a:t>
            </a:r>
            <a:r>
              <a:rPr sz="1400" spc="85" dirty="0">
                <a:latin typeface="Trebuchet MS"/>
                <a:cs typeface="Trebuchet MS"/>
              </a:rPr>
              <a:t>ом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к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45" dirty="0">
                <a:latin typeface="Trebuchet MS"/>
                <a:cs typeface="Trebuchet MS"/>
              </a:rPr>
              <a:t>ор</a:t>
            </a:r>
            <a:r>
              <a:rPr sz="1400" spc="25" dirty="0">
                <a:latin typeface="Trebuchet MS"/>
                <a:cs typeface="Trebuchet MS"/>
              </a:rPr>
              <a:t>г</a:t>
            </a:r>
            <a:r>
              <a:rPr sz="1400" spc="5" dirty="0">
                <a:latin typeface="Trebuchet MS"/>
                <a:cs typeface="Trebuchet MS"/>
              </a:rPr>
              <a:t>а</a:t>
            </a:r>
            <a:r>
              <a:rPr sz="1400" spc="90" dirty="0">
                <a:latin typeface="Trebuchet MS"/>
                <a:cs typeface="Trebuchet MS"/>
              </a:rPr>
              <a:t>-</a:t>
            </a:r>
            <a:endParaRPr sz="1400" dirty="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400" spc="20" dirty="0">
                <a:latin typeface="Trebuchet MS"/>
                <a:cs typeface="Trebuchet MS"/>
              </a:rPr>
              <a:t>низации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20" dirty="0">
                <a:latin typeface="Trebuchet MS"/>
                <a:cs typeface="Trebuchet MS"/>
              </a:rPr>
              <a:t>качественного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25" dirty="0">
                <a:latin typeface="Trebuchet MS"/>
                <a:cs typeface="Trebuchet MS"/>
              </a:rPr>
              <a:t>и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40" dirty="0">
                <a:latin typeface="Trebuchet MS"/>
                <a:cs typeface="Trebuchet MS"/>
              </a:rPr>
              <a:t>современного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отдыха </a:t>
            </a:r>
            <a:r>
              <a:rPr sz="1400" spc="-40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всех </a:t>
            </a:r>
            <a:r>
              <a:rPr sz="1400" spc="20" dirty="0">
                <a:latin typeface="Trebuchet MS"/>
                <a:cs typeface="Trebuchet MS"/>
              </a:rPr>
              <a:t>групп </a:t>
            </a:r>
            <a:r>
              <a:rPr sz="1400" spc="-5" dirty="0">
                <a:latin typeface="Trebuchet MS"/>
                <a:cs typeface="Trebuchet MS"/>
              </a:rPr>
              <a:t>населения, </a:t>
            </a:r>
            <a:r>
              <a:rPr sz="1400" spc="5" dirty="0">
                <a:latin typeface="Trebuchet MS"/>
                <a:cs typeface="Trebuchet MS"/>
              </a:rPr>
              <a:t>развития </a:t>
            </a:r>
            <a:r>
              <a:rPr sz="1400" spc="55" dirty="0">
                <a:latin typeface="Trebuchet MS"/>
                <a:cs typeface="Trebuchet MS"/>
              </a:rPr>
              <a:t>спортивно- </a:t>
            </a:r>
            <a:r>
              <a:rPr sz="1400" spc="60" dirty="0">
                <a:latin typeface="Trebuchet MS"/>
                <a:cs typeface="Trebuchet MS"/>
              </a:rPr>
              <a:t> </a:t>
            </a:r>
            <a:r>
              <a:rPr sz="1400" spc="5" dirty="0">
                <a:latin typeface="Trebuchet MS"/>
                <a:cs typeface="Trebuchet MS"/>
              </a:rPr>
              <a:t>игровых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25" dirty="0">
                <a:latin typeface="Trebuchet MS"/>
                <a:cs typeface="Trebuchet MS"/>
              </a:rPr>
              <a:t>пространств.</a:t>
            </a:r>
            <a:endParaRPr sz="1400" dirty="0">
              <a:latin typeface="Trebuchet MS"/>
              <a:cs typeface="Trebuchet MS"/>
            </a:endParaRPr>
          </a:p>
        </p:txBody>
      </p:sp>
      <p:pic>
        <p:nvPicPr>
          <p:cNvPr id="15" name="object 3">
            <a:extLst>
              <a:ext uri="{FF2B5EF4-FFF2-40B4-BE49-F238E27FC236}">
                <a16:creationId xmlns:a16="http://schemas.microsoft.com/office/drawing/2014/main" id="{B8ADB297-31CE-4BB3-9887-DCE2E607CEF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30751" y="3805113"/>
            <a:ext cx="4434078" cy="2528379"/>
          </a:xfrm>
          <a:prstGeom prst="rect">
            <a:avLst/>
          </a:prstGeom>
        </p:spPr>
      </p:pic>
      <p:pic>
        <p:nvPicPr>
          <p:cNvPr id="16" name="object 4">
            <a:extLst>
              <a:ext uri="{FF2B5EF4-FFF2-40B4-BE49-F238E27FC236}">
                <a16:creationId xmlns:a16="http://schemas.microsoft.com/office/drawing/2014/main" id="{747C1831-1BDC-4954-8E28-DA4C614BBC09}"/>
              </a:ext>
            </a:extLst>
          </p:cNvPr>
          <p:cNvPicPr/>
          <p:nvPr/>
        </p:nvPicPr>
        <p:blipFill rotWithShape="1">
          <a:blip r:embed="rId6" cstate="print"/>
          <a:srcRect t="8077" b="1477"/>
          <a:stretch/>
        </p:blipFill>
        <p:spPr>
          <a:xfrm>
            <a:off x="0" y="715348"/>
            <a:ext cx="4316963" cy="2820360"/>
          </a:xfrm>
          <a:prstGeom prst="rect">
            <a:avLst/>
          </a:prstGeom>
        </p:spPr>
      </p:pic>
      <p:pic>
        <p:nvPicPr>
          <p:cNvPr id="17" name="object 5">
            <a:extLst>
              <a:ext uri="{FF2B5EF4-FFF2-40B4-BE49-F238E27FC236}">
                <a16:creationId xmlns:a16="http://schemas.microsoft.com/office/drawing/2014/main" id="{A5642F3A-F3B9-4CC5-8EAE-B8E818ABC0EC}"/>
              </a:ext>
            </a:extLst>
          </p:cNvPr>
          <p:cNvPicPr/>
          <p:nvPr/>
        </p:nvPicPr>
        <p:blipFill rotWithShape="1">
          <a:blip r:embed="rId7" cstate="print"/>
          <a:srcRect b="14843"/>
          <a:stretch/>
        </p:blipFill>
        <p:spPr>
          <a:xfrm>
            <a:off x="4730750" y="715347"/>
            <a:ext cx="4434078" cy="282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ac31705d43_0_26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gac31705d43_0_26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Текст 14">
            <a:extLst>
              <a:ext uri="{FF2B5EF4-FFF2-40B4-BE49-F238E27FC236}">
                <a16:creationId xmlns:a16="http://schemas.microsoft.com/office/drawing/2014/main" id="{97A40DB3-BF1C-4991-83EB-4C766EC506C0}"/>
              </a:ext>
            </a:extLst>
          </p:cNvPr>
          <p:cNvSpPr txBox="1">
            <a:spLocks/>
          </p:cNvSpPr>
          <p:nvPr/>
        </p:nvSpPr>
        <p:spPr>
          <a:xfrm>
            <a:off x="1112196" y="4183333"/>
            <a:ext cx="2620791" cy="1742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CDE0D050-BAEE-4F1F-BD6A-FE3668C18E7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07003" y="223354"/>
            <a:ext cx="3036997" cy="3258210"/>
          </a:xfrm>
          <a:prstGeom prst="rect">
            <a:avLst/>
          </a:prstGeom>
        </p:spPr>
      </p:pic>
      <p:pic>
        <p:nvPicPr>
          <p:cNvPr id="9" name="object 3">
            <a:extLst>
              <a:ext uri="{FF2B5EF4-FFF2-40B4-BE49-F238E27FC236}">
                <a16:creationId xmlns:a16="http://schemas.microsoft.com/office/drawing/2014/main" id="{D9DFDFFF-7C95-42C0-A74B-C5F2FD2D4EC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223354"/>
            <a:ext cx="5966069" cy="3258214"/>
          </a:xfrm>
          <a:prstGeom prst="rect">
            <a:avLst/>
          </a:prstGeom>
        </p:spPr>
      </p:pic>
      <p:pic>
        <p:nvPicPr>
          <p:cNvPr id="11" name="object 4">
            <a:extLst>
              <a:ext uri="{FF2B5EF4-FFF2-40B4-BE49-F238E27FC236}">
                <a16:creationId xmlns:a16="http://schemas.microsoft.com/office/drawing/2014/main" id="{30A5DA08-65BD-4895-AD10-4971686739F0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814989"/>
            <a:ext cx="2905864" cy="2494331"/>
          </a:xfrm>
          <a:prstGeom prst="rect">
            <a:avLst/>
          </a:prstGeom>
        </p:spPr>
      </p:pic>
      <p:pic>
        <p:nvPicPr>
          <p:cNvPr id="12" name="object 5">
            <a:extLst>
              <a:ext uri="{FF2B5EF4-FFF2-40B4-BE49-F238E27FC236}">
                <a16:creationId xmlns:a16="http://schemas.microsoft.com/office/drawing/2014/main" id="{220B33BA-1CAF-4EA4-9D92-C95A2875AB31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60205" y="3822010"/>
            <a:ext cx="2905864" cy="2487310"/>
          </a:xfrm>
          <a:prstGeom prst="rect">
            <a:avLst/>
          </a:prstGeom>
        </p:spPr>
      </p:pic>
      <p:pic>
        <p:nvPicPr>
          <p:cNvPr id="13" name="object 6">
            <a:extLst>
              <a:ext uri="{FF2B5EF4-FFF2-40B4-BE49-F238E27FC236}">
                <a16:creationId xmlns:a16="http://schemas.microsoft.com/office/drawing/2014/main" id="{E17000A1-E384-4A60-8F87-B68F9AAFED4D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20410" y="3806657"/>
            <a:ext cx="3036997" cy="249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76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5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Google Shape;96;p5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7" name="Google Shape;97;p5"/>
          <p:cNvCxnSpPr/>
          <p:nvPr/>
        </p:nvCxnSpPr>
        <p:spPr>
          <a:xfrm>
            <a:off x="8532440" y="0"/>
            <a:ext cx="0" cy="685800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B80D3DF-97EA-4AAD-A961-F0C70A343D82}"/>
              </a:ext>
            </a:extLst>
          </p:cNvPr>
          <p:cNvSpPr txBox="1"/>
          <p:nvPr/>
        </p:nvSpPr>
        <p:spPr>
          <a:xfrm>
            <a:off x="766695" y="1987935"/>
            <a:ext cx="3376073" cy="83099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</a:rPr>
              <a:t>Не учитывается мнение граждан</a:t>
            </a:r>
          </a:p>
          <a:p>
            <a:pPr algn="ctr"/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36002B-DE2E-4A25-9B4C-A4882823E2C0}"/>
              </a:ext>
            </a:extLst>
          </p:cNvPr>
          <p:cNvSpPr txBox="1"/>
          <p:nvPr/>
        </p:nvSpPr>
        <p:spPr>
          <a:xfrm>
            <a:off x="4748251" y="2001629"/>
            <a:ext cx="3374107" cy="83099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</a:rPr>
              <a:t>Отсутствие анализа существующего положения</a:t>
            </a:r>
          </a:p>
          <a:p>
            <a:pPr algn="ctr"/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DAC976-786C-40D0-8515-352E11364387}"/>
              </a:ext>
            </a:extLst>
          </p:cNvPr>
          <p:cNvSpPr txBox="1"/>
          <p:nvPr/>
        </p:nvSpPr>
        <p:spPr>
          <a:xfrm>
            <a:off x="766698" y="3279134"/>
            <a:ext cx="3376070" cy="83099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</a:rPr>
              <a:t>Низкое качество архитектурных решений и проектной документации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7B8757-F537-4D75-98E1-EB2AF3D2472A}"/>
              </a:ext>
            </a:extLst>
          </p:cNvPr>
          <p:cNvSpPr txBox="1"/>
          <p:nvPr/>
        </p:nvSpPr>
        <p:spPr>
          <a:xfrm>
            <a:off x="4748251" y="3294783"/>
            <a:ext cx="3430948" cy="83099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</a:rPr>
              <a:t>Дороговизна корректировок на стадии ПСД и реализации</a:t>
            </a:r>
          </a:p>
          <a:p>
            <a:pPr algn="ctr"/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21" name="Google Shape;86;p1">
            <a:extLst>
              <a:ext uri="{FF2B5EF4-FFF2-40B4-BE49-F238E27FC236}">
                <a16:creationId xmlns:a16="http://schemas.microsoft.com/office/drawing/2014/main" id="{EB631974-3E38-46A4-B14B-BBBF28DF8838}"/>
              </a:ext>
            </a:extLst>
          </p:cNvPr>
          <p:cNvSpPr txBox="1"/>
          <p:nvPr/>
        </p:nvSpPr>
        <p:spPr>
          <a:xfrm>
            <a:off x="638662" y="493071"/>
            <a:ext cx="769500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 b="1" dirty="0">
                <a:solidFill>
                  <a:schemeClr val="dk1"/>
                </a:solidFill>
              </a:rPr>
              <a:t>СУЩЕСТВУЮЩИЙ ПОДХОД В ПРОЕКТИРОВАНИИ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 b="1" dirty="0">
                <a:solidFill>
                  <a:schemeClr val="dk1"/>
                </a:solidFill>
              </a:rPr>
              <a:t>одноэтапное проектирование в рамках СМР</a:t>
            </a:r>
          </a:p>
        </p:txBody>
      </p:sp>
    </p:spTree>
    <p:extLst>
      <p:ext uri="{BB962C8B-B14F-4D97-AF65-F5344CB8AC3E}">
        <p14:creationId xmlns:p14="http://schemas.microsoft.com/office/powerpoint/2010/main" val="309279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ac31705d43_0_26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gac31705d43_0_26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Текст 14">
            <a:extLst>
              <a:ext uri="{FF2B5EF4-FFF2-40B4-BE49-F238E27FC236}">
                <a16:creationId xmlns:a16="http://schemas.microsoft.com/office/drawing/2014/main" id="{97A40DB3-BF1C-4991-83EB-4C766EC506C0}"/>
              </a:ext>
            </a:extLst>
          </p:cNvPr>
          <p:cNvSpPr txBox="1">
            <a:spLocks/>
          </p:cNvSpPr>
          <p:nvPr/>
        </p:nvSpPr>
        <p:spPr>
          <a:xfrm>
            <a:off x="1112196" y="4183333"/>
            <a:ext cx="2620791" cy="1742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949F61-F50F-4C79-9B1C-8D57958988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79" t="11149" r="45986" b="74822"/>
          <a:stretch/>
        </p:blipFill>
        <p:spPr>
          <a:xfrm>
            <a:off x="373967" y="210981"/>
            <a:ext cx="3359020" cy="721565"/>
          </a:xfrm>
          <a:prstGeom prst="rect">
            <a:avLst/>
          </a:prstGeom>
        </p:spPr>
      </p:pic>
      <p:pic>
        <p:nvPicPr>
          <p:cNvPr id="7" name="object 2">
            <a:extLst>
              <a:ext uri="{FF2B5EF4-FFF2-40B4-BE49-F238E27FC236}">
                <a16:creationId xmlns:a16="http://schemas.microsoft.com/office/drawing/2014/main" id="{ADBFCDCB-6EB8-4CB5-8C60-DAFB31208D9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1" y="669710"/>
            <a:ext cx="9144001" cy="563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07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ac31705d43_0_26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gac31705d43_0_26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Текст 14">
            <a:extLst>
              <a:ext uri="{FF2B5EF4-FFF2-40B4-BE49-F238E27FC236}">
                <a16:creationId xmlns:a16="http://schemas.microsoft.com/office/drawing/2014/main" id="{97A40DB3-BF1C-4991-83EB-4C766EC506C0}"/>
              </a:ext>
            </a:extLst>
          </p:cNvPr>
          <p:cNvSpPr txBox="1">
            <a:spLocks/>
          </p:cNvSpPr>
          <p:nvPr/>
        </p:nvSpPr>
        <p:spPr>
          <a:xfrm>
            <a:off x="1112196" y="4183333"/>
            <a:ext cx="2620791" cy="1742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61C81299-259D-4A6F-9BCD-0C11840B7A4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346075"/>
            <a:ext cx="4195984" cy="2963245"/>
          </a:xfrm>
          <a:prstGeom prst="rect">
            <a:avLst/>
          </a:prstGeom>
        </p:spPr>
      </p:pic>
      <p:pic>
        <p:nvPicPr>
          <p:cNvPr id="6" name="object 3">
            <a:extLst>
              <a:ext uri="{FF2B5EF4-FFF2-40B4-BE49-F238E27FC236}">
                <a16:creationId xmlns:a16="http://schemas.microsoft.com/office/drawing/2014/main" id="{9F7AC19C-64CD-4090-8364-3265CDBBA44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99328" y="362081"/>
            <a:ext cx="3344672" cy="2697955"/>
          </a:xfrm>
          <a:prstGeom prst="rect">
            <a:avLst/>
          </a:prstGeom>
        </p:spPr>
      </p:pic>
      <p:pic>
        <p:nvPicPr>
          <p:cNvPr id="7" name="object 4">
            <a:extLst>
              <a:ext uri="{FF2B5EF4-FFF2-40B4-BE49-F238E27FC236}">
                <a16:creationId xmlns:a16="http://schemas.microsoft.com/office/drawing/2014/main" id="{E4BF1AD0-2265-4C23-B531-A63479926D3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62082"/>
            <a:ext cx="2068859" cy="26979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56BCC04A-336A-468B-9130-CB88109BDCEE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21388" y="3354948"/>
            <a:ext cx="4722612" cy="2961253"/>
          </a:xfrm>
          <a:prstGeom prst="rect">
            <a:avLst/>
          </a:prstGeom>
        </p:spPr>
      </p:pic>
      <p:pic>
        <p:nvPicPr>
          <p:cNvPr id="9" name="object 6">
            <a:extLst>
              <a:ext uri="{FF2B5EF4-FFF2-40B4-BE49-F238E27FC236}">
                <a16:creationId xmlns:a16="http://schemas.microsoft.com/office/drawing/2014/main" id="{85C0F795-9610-4A30-B037-3EE143D32FE2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192401" y="362081"/>
            <a:ext cx="3344672" cy="269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04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ac31705d43_0_26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gac31705d43_0_26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Текст 14">
            <a:extLst>
              <a:ext uri="{FF2B5EF4-FFF2-40B4-BE49-F238E27FC236}">
                <a16:creationId xmlns:a16="http://schemas.microsoft.com/office/drawing/2014/main" id="{97A40DB3-BF1C-4991-83EB-4C766EC506C0}"/>
              </a:ext>
            </a:extLst>
          </p:cNvPr>
          <p:cNvSpPr txBox="1">
            <a:spLocks/>
          </p:cNvSpPr>
          <p:nvPr/>
        </p:nvSpPr>
        <p:spPr>
          <a:xfrm>
            <a:off x="1112196" y="4183333"/>
            <a:ext cx="2620791" cy="1742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B08FD9-2AB3-49C2-956B-723D7F5919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18" t="11512" r="42381" b="75064"/>
          <a:stretch/>
        </p:blipFill>
        <p:spPr>
          <a:xfrm>
            <a:off x="335903" y="203446"/>
            <a:ext cx="3813110" cy="690466"/>
          </a:xfrm>
          <a:prstGeom prst="rect">
            <a:avLst/>
          </a:prstGeom>
        </p:spPr>
      </p:pic>
      <p:pic>
        <p:nvPicPr>
          <p:cNvPr id="7" name="object 2">
            <a:extLst>
              <a:ext uri="{FF2B5EF4-FFF2-40B4-BE49-F238E27FC236}">
                <a16:creationId xmlns:a16="http://schemas.microsoft.com/office/drawing/2014/main" id="{9234B5CF-FDC5-43F5-8F14-08465D65A24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" y="595593"/>
            <a:ext cx="9144000" cy="571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29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ac31705d43_0_26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gac31705d43_0_26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Текст 14">
            <a:extLst>
              <a:ext uri="{FF2B5EF4-FFF2-40B4-BE49-F238E27FC236}">
                <a16:creationId xmlns:a16="http://schemas.microsoft.com/office/drawing/2014/main" id="{97A40DB3-BF1C-4991-83EB-4C766EC506C0}"/>
              </a:ext>
            </a:extLst>
          </p:cNvPr>
          <p:cNvSpPr txBox="1">
            <a:spLocks/>
          </p:cNvSpPr>
          <p:nvPr/>
        </p:nvSpPr>
        <p:spPr>
          <a:xfrm>
            <a:off x="1112196" y="4183333"/>
            <a:ext cx="2620791" cy="1742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D3146941-E4B9-4B65-B04A-AEF934A6BF6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01931" y="491855"/>
            <a:ext cx="4642069" cy="2771395"/>
          </a:xfrm>
          <a:prstGeom prst="rect">
            <a:avLst/>
          </a:prstGeom>
        </p:spPr>
      </p:pic>
      <p:pic>
        <p:nvPicPr>
          <p:cNvPr id="6" name="object 3">
            <a:extLst>
              <a:ext uri="{FF2B5EF4-FFF2-40B4-BE49-F238E27FC236}">
                <a16:creationId xmlns:a16="http://schemas.microsoft.com/office/drawing/2014/main" id="{18AE4F57-DFB3-4B2D-B348-469AF7C65AC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204" y="491855"/>
            <a:ext cx="4302285" cy="2768289"/>
          </a:xfrm>
          <a:prstGeom prst="rect">
            <a:avLst/>
          </a:prstGeom>
        </p:spPr>
      </p:pic>
      <p:pic>
        <p:nvPicPr>
          <p:cNvPr id="7" name="object 4">
            <a:extLst>
              <a:ext uri="{FF2B5EF4-FFF2-40B4-BE49-F238E27FC236}">
                <a16:creationId xmlns:a16="http://schemas.microsoft.com/office/drawing/2014/main" id="{25974D82-8293-47F9-867B-64F675449EB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644010"/>
            <a:ext cx="2349119" cy="2512113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3D0ACD3F-28E1-45BC-BA80-C6D6A3B643B3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39218" y="3636058"/>
            <a:ext cx="3104782" cy="2512113"/>
          </a:xfrm>
          <a:prstGeom prst="rect">
            <a:avLst/>
          </a:prstGeom>
        </p:spPr>
      </p:pic>
      <p:pic>
        <p:nvPicPr>
          <p:cNvPr id="9" name="object 6">
            <a:extLst>
              <a:ext uri="{FF2B5EF4-FFF2-40B4-BE49-F238E27FC236}">
                <a16:creationId xmlns:a16="http://schemas.microsoft.com/office/drawing/2014/main" id="{2F51F049-0BD5-44EA-90AF-31213B0D795C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482862" y="3644010"/>
            <a:ext cx="3331095" cy="250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69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ac31705d43_0_26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gac31705d43_0_26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Текст 14">
            <a:extLst>
              <a:ext uri="{FF2B5EF4-FFF2-40B4-BE49-F238E27FC236}">
                <a16:creationId xmlns:a16="http://schemas.microsoft.com/office/drawing/2014/main" id="{97A40DB3-BF1C-4991-83EB-4C766EC506C0}"/>
              </a:ext>
            </a:extLst>
          </p:cNvPr>
          <p:cNvSpPr txBox="1">
            <a:spLocks/>
          </p:cNvSpPr>
          <p:nvPr/>
        </p:nvSpPr>
        <p:spPr>
          <a:xfrm>
            <a:off x="1112196" y="4183333"/>
            <a:ext cx="2620791" cy="1742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3E0483-E202-43D7-B7F6-FCA6A51319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03" t="12599" r="35442" b="73614"/>
          <a:stretch/>
        </p:blipFill>
        <p:spPr>
          <a:xfrm>
            <a:off x="597158" y="304799"/>
            <a:ext cx="4366727" cy="709127"/>
          </a:xfrm>
          <a:prstGeom prst="rect">
            <a:avLst/>
          </a:prstGeom>
        </p:spPr>
      </p:pic>
      <p:pic>
        <p:nvPicPr>
          <p:cNvPr id="7" name="object 2">
            <a:extLst>
              <a:ext uri="{FF2B5EF4-FFF2-40B4-BE49-F238E27FC236}">
                <a16:creationId xmlns:a16="http://schemas.microsoft.com/office/drawing/2014/main" id="{C6342F26-CD46-4204-9B68-1ACCE498B61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720005"/>
            <a:ext cx="4298302" cy="5589316"/>
          </a:xfrm>
          <a:prstGeom prst="rect">
            <a:avLst/>
          </a:prstGeom>
        </p:spPr>
      </p:pic>
      <p:pic>
        <p:nvPicPr>
          <p:cNvPr id="8" name="object 3">
            <a:extLst>
              <a:ext uri="{FF2B5EF4-FFF2-40B4-BE49-F238E27FC236}">
                <a16:creationId xmlns:a16="http://schemas.microsoft.com/office/drawing/2014/main" id="{A4B5EF7D-DB53-43AA-84B4-C44A2196A441}"/>
              </a:ext>
            </a:extLst>
          </p:cNvPr>
          <p:cNvPicPr/>
          <p:nvPr/>
        </p:nvPicPr>
        <p:blipFill rotWithShape="1">
          <a:blip r:embed="rId6" cstate="print"/>
          <a:srcRect b="5524"/>
          <a:stretch/>
        </p:blipFill>
        <p:spPr>
          <a:xfrm>
            <a:off x="4698010" y="720005"/>
            <a:ext cx="4445990" cy="2760577"/>
          </a:xfrm>
          <a:prstGeom prst="rect">
            <a:avLst/>
          </a:prstGeom>
        </p:spPr>
      </p:pic>
      <p:pic>
        <p:nvPicPr>
          <p:cNvPr id="9" name="object 4">
            <a:extLst>
              <a:ext uri="{FF2B5EF4-FFF2-40B4-BE49-F238E27FC236}">
                <a16:creationId xmlns:a16="http://schemas.microsoft.com/office/drawing/2014/main" id="{FD67E6E6-CBD2-4BC8-A662-2EC2DC82EED1}"/>
              </a:ext>
            </a:extLst>
          </p:cNvPr>
          <p:cNvPicPr/>
          <p:nvPr/>
        </p:nvPicPr>
        <p:blipFill rotWithShape="1">
          <a:blip r:embed="rId7" cstate="print"/>
          <a:srcRect t="5525"/>
          <a:stretch/>
        </p:blipFill>
        <p:spPr>
          <a:xfrm>
            <a:off x="4698010" y="3572915"/>
            <a:ext cx="4445990" cy="276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03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ac31705d43_0_26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gac31705d43_0_26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Текст 14">
            <a:extLst>
              <a:ext uri="{FF2B5EF4-FFF2-40B4-BE49-F238E27FC236}">
                <a16:creationId xmlns:a16="http://schemas.microsoft.com/office/drawing/2014/main" id="{97A40DB3-BF1C-4991-83EB-4C766EC506C0}"/>
              </a:ext>
            </a:extLst>
          </p:cNvPr>
          <p:cNvSpPr txBox="1">
            <a:spLocks/>
          </p:cNvSpPr>
          <p:nvPr/>
        </p:nvSpPr>
        <p:spPr>
          <a:xfrm>
            <a:off x="1112196" y="4183333"/>
            <a:ext cx="2620791" cy="1742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E209C7E0-DE9D-459D-A76F-6B80EF73237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75941" y="963038"/>
            <a:ext cx="3968059" cy="5346282"/>
          </a:xfrm>
          <a:prstGeom prst="rect">
            <a:avLst/>
          </a:prstGeom>
        </p:spPr>
      </p:pic>
      <p:pic>
        <p:nvPicPr>
          <p:cNvPr id="9" name="object 3">
            <a:extLst>
              <a:ext uri="{FF2B5EF4-FFF2-40B4-BE49-F238E27FC236}">
                <a16:creationId xmlns:a16="http://schemas.microsoft.com/office/drawing/2014/main" id="{BF23E873-0937-4495-8FCD-642F3EF4C94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496924"/>
            <a:ext cx="5038531" cy="2819671"/>
          </a:xfrm>
          <a:prstGeom prst="rect">
            <a:avLst/>
          </a:prstGeom>
        </p:spPr>
      </p:pic>
      <p:pic>
        <p:nvPicPr>
          <p:cNvPr id="11" name="object 4">
            <a:extLst>
              <a:ext uri="{FF2B5EF4-FFF2-40B4-BE49-F238E27FC236}">
                <a16:creationId xmlns:a16="http://schemas.microsoft.com/office/drawing/2014/main" id="{5448FE35-7CE2-4D93-A759-4DE3899A6156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489649"/>
            <a:ext cx="5038531" cy="281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617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ac31705d43_0_26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gac31705d43_0_26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Текст 14">
            <a:extLst>
              <a:ext uri="{FF2B5EF4-FFF2-40B4-BE49-F238E27FC236}">
                <a16:creationId xmlns:a16="http://schemas.microsoft.com/office/drawing/2014/main" id="{97A40DB3-BF1C-4991-83EB-4C766EC506C0}"/>
              </a:ext>
            </a:extLst>
          </p:cNvPr>
          <p:cNvSpPr txBox="1">
            <a:spLocks/>
          </p:cNvSpPr>
          <p:nvPr/>
        </p:nvSpPr>
        <p:spPr>
          <a:xfrm>
            <a:off x="1112196" y="4183333"/>
            <a:ext cx="2620791" cy="1742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4B23C3CC-C7D0-41E1-97C4-31250289C831}"/>
              </a:ext>
            </a:extLst>
          </p:cNvPr>
          <p:cNvSpPr txBox="1"/>
          <p:nvPr/>
        </p:nvSpPr>
        <p:spPr>
          <a:xfrm>
            <a:off x="297734" y="4445537"/>
            <a:ext cx="387828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3670">
              <a:lnSpc>
                <a:spcPct val="100000"/>
              </a:lnSpc>
              <a:spcBef>
                <a:spcPts val="100"/>
              </a:spcBef>
            </a:pPr>
            <a:r>
              <a:rPr sz="1200" spc="55" dirty="0">
                <a:latin typeface="+mj-lt"/>
                <a:cs typeface="Trebuchet MS"/>
              </a:rPr>
              <a:t>Проектом </a:t>
            </a:r>
            <a:r>
              <a:rPr sz="1200" spc="40" dirty="0">
                <a:latin typeface="+mj-lt"/>
                <a:cs typeface="Trebuchet MS"/>
              </a:rPr>
              <a:t>предусмотрено </a:t>
            </a:r>
            <a:r>
              <a:rPr sz="1200" spc="35" dirty="0">
                <a:latin typeface="+mj-lt"/>
                <a:cs typeface="Trebuchet MS"/>
              </a:rPr>
              <a:t>разноуровневое </a:t>
            </a:r>
            <a:r>
              <a:rPr sz="1200" spc="40" dirty="0">
                <a:latin typeface="+mj-lt"/>
                <a:cs typeface="Trebuchet MS"/>
              </a:rPr>
              <a:t> </a:t>
            </a:r>
            <a:r>
              <a:rPr sz="1200" spc="30" dirty="0">
                <a:latin typeface="+mj-lt"/>
                <a:cs typeface="Trebuchet MS"/>
              </a:rPr>
              <a:t>освещение </a:t>
            </a:r>
            <a:r>
              <a:rPr sz="1200" spc="25" dirty="0">
                <a:latin typeface="+mj-lt"/>
                <a:cs typeface="Trebuchet MS"/>
              </a:rPr>
              <a:t>и </a:t>
            </a:r>
            <a:r>
              <a:rPr sz="1200" spc="10" dirty="0">
                <a:latin typeface="+mj-lt"/>
                <a:cs typeface="Trebuchet MS"/>
              </a:rPr>
              <a:t>декоративная </a:t>
            </a:r>
            <a:r>
              <a:rPr sz="1200" dirty="0">
                <a:latin typeface="+mj-lt"/>
                <a:cs typeface="Trebuchet MS"/>
              </a:rPr>
              <a:t>подсветка, </a:t>
            </a:r>
            <a:r>
              <a:rPr sz="1200" spc="20" dirty="0">
                <a:latin typeface="+mj-lt"/>
                <a:cs typeface="Trebuchet MS"/>
              </a:rPr>
              <a:t>которая </a:t>
            </a:r>
            <a:r>
              <a:rPr sz="1200" spc="-409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дополняет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35" dirty="0">
                <a:latin typeface="+mj-lt"/>
                <a:cs typeface="Trebuchet MS"/>
              </a:rPr>
              <a:t>основную.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65" dirty="0">
                <a:latin typeface="+mj-lt"/>
                <a:cs typeface="Trebuchet MS"/>
              </a:rPr>
              <a:t>При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15" dirty="0">
                <a:latin typeface="+mj-lt"/>
                <a:cs typeface="Trebuchet MS"/>
              </a:rPr>
              <a:t>подъеме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dirty="0">
                <a:latin typeface="+mj-lt"/>
                <a:cs typeface="Trebuchet MS"/>
              </a:rPr>
              <a:t>или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20" dirty="0">
                <a:latin typeface="+mj-lt"/>
                <a:cs typeface="Trebuchet MS"/>
              </a:rPr>
              <a:t>спуске </a:t>
            </a:r>
            <a:r>
              <a:rPr sz="1200" spc="-405" dirty="0">
                <a:latin typeface="+mj-lt"/>
                <a:cs typeface="Trebuchet MS"/>
              </a:rPr>
              <a:t> </a:t>
            </a:r>
            <a:r>
              <a:rPr sz="1200" spc="60" dirty="0">
                <a:latin typeface="+mj-lt"/>
                <a:cs typeface="Trebuchet MS"/>
              </a:rPr>
              <a:t>с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spc="20" dirty="0">
                <a:latin typeface="+mj-lt"/>
                <a:cs typeface="Trebuchet MS"/>
              </a:rPr>
              <a:t>лестницы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освещается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dirty="0">
                <a:latin typeface="+mj-lt"/>
                <a:cs typeface="Trebuchet MS"/>
              </a:rPr>
              <a:t>весь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5" dirty="0">
                <a:latin typeface="+mj-lt"/>
                <a:cs typeface="Trebuchet MS"/>
              </a:rPr>
              <a:t>маршрут: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spc="10" dirty="0">
                <a:latin typeface="+mj-lt"/>
                <a:cs typeface="Trebuchet MS"/>
              </a:rPr>
              <a:t>светиль- </a:t>
            </a:r>
            <a:r>
              <a:rPr sz="1200" spc="-405" dirty="0">
                <a:latin typeface="+mj-lt"/>
                <a:cs typeface="Trebuchet MS"/>
              </a:rPr>
              <a:t> </a:t>
            </a:r>
            <a:r>
              <a:rPr sz="1200" spc="15" dirty="0">
                <a:latin typeface="+mj-lt"/>
                <a:cs typeface="Trebuchet MS"/>
              </a:rPr>
              <a:t>ники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-20" dirty="0">
                <a:latin typeface="+mj-lt"/>
                <a:cs typeface="Trebuchet MS"/>
              </a:rPr>
              <a:t>в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35" dirty="0">
                <a:latin typeface="+mj-lt"/>
                <a:cs typeface="Trebuchet MS"/>
              </a:rPr>
              <a:t>подпорных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5" dirty="0">
                <a:latin typeface="+mj-lt"/>
                <a:cs typeface="Trebuchet MS"/>
              </a:rPr>
              <a:t>стенках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45" dirty="0">
                <a:latin typeface="+mj-lt"/>
                <a:cs typeface="Trebuchet MS"/>
              </a:rPr>
              <a:t>освещают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15" dirty="0">
                <a:latin typeface="+mj-lt"/>
                <a:cs typeface="Trebuchet MS"/>
              </a:rPr>
              <a:t>путь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иду-</a:t>
            </a:r>
            <a:endParaRPr sz="1200" dirty="0">
              <a:latin typeface="+mj-lt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200" spc="-10" dirty="0">
                <a:latin typeface="+mj-lt"/>
                <a:cs typeface="Trebuchet MS"/>
              </a:rPr>
              <a:t>щего,</a:t>
            </a:r>
            <a:r>
              <a:rPr sz="1200" spc="-70" dirty="0">
                <a:latin typeface="+mj-lt"/>
                <a:cs typeface="Trebuchet MS"/>
              </a:rPr>
              <a:t> </a:t>
            </a:r>
            <a:r>
              <a:rPr sz="1200" spc="-20" dirty="0">
                <a:latin typeface="+mj-lt"/>
                <a:cs typeface="Trebuchet MS"/>
              </a:rPr>
              <a:t>в</a:t>
            </a:r>
            <a:r>
              <a:rPr sz="1200" spc="-70" dirty="0">
                <a:latin typeface="+mj-lt"/>
                <a:cs typeface="Trebuchet MS"/>
              </a:rPr>
              <a:t> </a:t>
            </a:r>
            <a:r>
              <a:rPr sz="1200" spc="15" dirty="0">
                <a:latin typeface="+mj-lt"/>
                <a:cs typeface="Trebuchet MS"/>
              </a:rPr>
              <a:t>поручнях</a:t>
            </a:r>
            <a:r>
              <a:rPr sz="1200" spc="-65" dirty="0">
                <a:latin typeface="+mj-lt"/>
                <a:cs typeface="Trebuchet MS"/>
              </a:rPr>
              <a:t> </a:t>
            </a:r>
            <a:r>
              <a:rPr sz="1200" spc="-10" dirty="0">
                <a:latin typeface="+mj-lt"/>
                <a:cs typeface="Trebuchet MS"/>
              </a:rPr>
              <a:t>также</a:t>
            </a:r>
            <a:r>
              <a:rPr sz="1200" spc="-70" dirty="0">
                <a:latin typeface="+mj-lt"/>
                <a:cs typeface="Trebuchet MS"/>
              </a:rPr>
              <a:t> </a:t>
            </a:r>
            <a:r>
              <a:rPr sz="1200" spc="35" dirty="0">
                <a:latin typeface="+mj-lt"/>
                <a:cs typeface="Trebuchet MS"/>
              </a:rPr>
              <a:t>встроена</a:t>
            </a:r>
            <a:r>
              <a:rPr sz="1200" spc="-70" dirty="0">
                <a:latin typeface="+mj-lt"/>
                <a:cs typeface="Trebuchet MS"/>
              </a:rPr>
              <a:t> </a:t>
            </a:r>
            <a:r>
              <a:rPr sz="1200" dirty="0">
                <a:latin typeface="+mj-lt"/>
                <a:cs typeface="Trebuchet MS"/>
              </a:rPr>
              <a:t>подсветка,</a:t>
            </a:r>
            <a:r>
              <a:rPr sz="1200" spc="-65" dirty="0">
                <a:latin typeface="+mj-lt"/>
                <a:cs typeface="Trebuchet MS"/>
              </a:rPr>
              <a:t> </a:t>
            </a:r>
            <a:r>
              <a:rPr sz="1200" spc="20" dirty="0">
                <a:latin typeface="+mj-lt"/>
                <a:cs typeface="Trebuchet MS"/>
              </a:rPr>
              <a:t>лен- </a:t>
            </a:r>
            <a:r>
              <a:rPr sz="1200" spc="-409" dirty="0">
                <a:latin typeface="+mj-lt"/>
                <a:cs typeface="Trebuchet MS"/>
              </a:rPr>
              <a:t> </a:t>
            </a:r>
            <a:r>
              <a:rPr sz="1200" spc="40" dirty="0">
                <a:latin typeface="+mj-lt"/>
                <a:cs typeface="Trebuchet MS"/>
              </a:rPr>
              <a:t>точное </a:t>
            </a:r>
            <a:r>
              <a:rPr sz="1200" spc="30" dirty="0">
                <a:latin typeface="+mj-lt"/>
                <a:cs typeface="Trebuchet MS"/>
              </a:rPr>
              <a:t>освещение </a:t>
            </a:r>
            <a:r>
              <a:rPr sz="1200" spc="35" dirty="0">
                <a:latin typeface="+mj-lt"/>
                <a:cs typeface="Trebuchet MS"/>
              </a:rPr>
              <a:t>первой </a:t>
            </a:r>
            <a:r>
              <a:rPr sz="1200" spc="25" dirty="0">
                <a:latin typeface="+mj-lt"/>
                <a:cs typeface="Trebuchet MS"/>
              </a:rPr>
              <a:t>и </a:t>
            </a:r>
            <a:r>
              <a:rPr sz="1200" spc="30" dirty="0">
                <a:latin typeface="+mj-lt"/>
                <a:cs typeface="Trebuchet MS"/>
              </a:rPr>
              <a:t>последней </a:t>
            </a:r>
            <a:r>
              <a:rPr sz="1200" spc="35" dirty="0">
                <a:latin typeface="+mj-lt"/>
                <a:cs typeface="Trebuchet MS"/>
              </a:rPr>
              <a:t>ступени </a:t>
            </a:r>
            <a:r>
              <a:rPr sz="1200" spc="-409" dirty="0">
                <a:latin typeface="+mj-lt"/>
                <a:cs typeface="Trebuchet MS"/>
              </a:rPr>
              <a:t> </a:t>
            </a:r>
            <a:r>
              <a:rPr sz="1200" spc="10" dirty="0">
                <a:latin typeface="+mj-lt"/>
                <a:cs typeface="Trebuchet MS"/>
              </a:rPr>
              <a:t>каждого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30" dirty="0">
                <a:latin typeface="+mj-lt"/>
                <a:cs typeface="Trebuchet MS"/>
              </a:rPr>
              <a:t>марша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5" dirty="0">
                <a:latin typeface="+mj-lt"/>
                <a:cs typeface="Trebuchet MS"/>
              </a:rPr>
              <a:t>визуально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15" dirty="0">
                <a:latin typeface="+mj-lt"/>
                <a:cs typeface="Trebuchet MS"/>
              </a:rPr>
              <a:t>продлевает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15" dirty="0">
                <a:latin typeface="+mj-lt"/>
                <a:cs typeface="Trebuchet MS"/>
              </a:rPr>
              <a:t>ступени,</a:t>
            </a:r>
            <a:endParaRPr sz="1200" dirty="0">
              <a:latin typeface="+mj-lt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200" spc="5" dirty="0">
                <a:latin typeface="+mj-lt"/>
                <a:cs typeface="Trebuchet MS"/>
              </a:rPr>
              <a:t>а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15" dirty="0">
                <a:latin typeface="+mj-lt"/>
                <a:cs typeface="Trebuchet MS"/>
              </a:rPr>
              <a:t>небольшие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20" dirty="0">
                <a:latin typeface="+mj-lt"/>
                <a:cs typeface="Trebuchet MS"/>
              </a:rPr>
              <a:t>круглые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5" dirty="0">
                <a:latin typeface="+mj-lt"/>
                <a:cs typeface="Trebuchet MS"/>
              </a:rPr>
              <a:t>светильники</a:t>
            </a:r>
            <a:r>
              <a:rPr sz="1200" spc="-70" dirty="0">
                <a:latin typeface="+mj-lt"/>
                <a:cs typeface="Trebuchet MS"/>
              </a:rPr>
              <a:t> </a:t>
            </a:r>
            <a:r>
              <a:rPr sz="1200" spc="-20" dirty="0">
                <a:latin typeface="+mj-lt"/>
                <a:cs typeface="Trebuchet MS"/>
              </a:rPr>
              <a:t>в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dirty="0">
                <a:latin typeface="+mj-lt"/>
                <a:cs typeface="Trebuchet MS"/>
              </a:rPr>
              <a:t>плитке</a:t>
            </a: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B22A44A6-2B97-41E6-9F69-A2481F7BAE19}"/>
              </a:ext>
            </a:extLst>
          </p:cNvPr>
          <p:cNvSpPr txBox="1"/>
          <p:nvPr/>
        </p:nvSpPr>
        <p:spPr>
          <a:xfrm>
            <a:off x="4352037" y="4445537"/>
            <a:ext cx="414274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305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latin typeface="+mj-lt"/>
                <a:cs typeface="Trebuchet MS"/>
              </a:rPr>
              <a:t>на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площади</a:t>
            </a:r>
            <a:r>
              <a:rPr sz="1200" spc="-70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и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20" dirty="0">
                <a:latin typeface="+mj-lt"/>
                <a:cs typeface="Trebuchet MS"/>
              </a:rPr>
              <a:t>в</a:t>
            </a:r>
            <a:r>
              <a:rPr sz="1200" spc="-70" dirty="0">
                <a:latin typeface="+mj-lt"/>
                <a:cs typeface="Trebuchet MS"/>
              </a:rPr>
              <a:t> </a:t>
            </a:r>
            <a:r>
              <a:rPr sz="1200" dirty="0">
                <a:latin typeface="+mj-lt"/>
                <a:cs typeface="Trebuchet MS"/>
              </a:rPr>
              <a:t>садах</a:t>
            </a:r>
            <a:r>
              <a:rPr sz="1200" spc="-70" dirty="0">
                <a:latin typeface="+mj-lt"/>
                <a:cs typeface="Trebuchet MS"/>
              </a:rPr>
              <a:t> </a:t>
            </a:r>
            <a:r>
              <a:rPr sz="1200" spc="30" dirty="0">
                <a:latin typeface="+mj-lt"/>
                <a:cs typeface="Trebuchet MS"/>
              </a:rPr>
              <a:t>создают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5" dirty="0">
                <a:latin typeface="+mj-lt"/>
                <a:cs typeface="Trebuchet MS"/>
              </a:rPr>
              <a:t>легкое</a:t>
            </a:r>
            <a:r>
              <a:rPr sz="1200" spc="-70" dirty="0">
                <a:latin typeface="+mj-lt"/>
                <a:cs typeface="Trebuchet MS"/>
              </a:rPr>
              <a:t> </a:t>
            </a:r>
            <a:r>
              <a:rPr sz="1200" spc="40" dirty="0">
                <a:latin typeface="+mj-lt"/>
                <a:cs typeface="Trebuchet MS"/>
              </a:rPr>
              <a:t>мерца- </a:t>
            </a:r>
            <a:r>
              <a:rPr sz="1200" spc="45" dirty="0">
                <a:latin typeface="+mj-lt"/>
                <a:cs typeface="Trebuchet MS"/>
              </a:rPr>
              <a:t> </a:t>
            </a:r>
            <a:r>
              <a:rPr sz="1200" spc="-20" dirty="0">
                <a:latin typeface="+mj-lt"/>
                <a:cs typeface="Trebuchet MS"/>
              </a:rPr>
              <a:t>ние,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15" dirty="0">
                <a:latin typeface="+mj-lt"/>
                <a:cs typeface="Trebuchet MS"/>
              </a:rPr>
              <a:t>будто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40" dirty="0">
                <a:latin typeface="+mj-lt"/>
                <a:cs typeface="Trebuchet MS"/>
              </a:rPr>
              <a:t>кто-то</a:t>
            </a:r>
            <a:r>
              <a:rPr sz="1200" spc="-70" dirty="0">
                <a:latin typeface="+mj-lt"/>
                <a:cs typeface="Trebuchet MS"/>
              </a:rPr>
              <a:t> </a:t>
            </a:r>
            <a:r>
              <a:rPr sz="1200" spc="15" dirty="0">
                <a:latin typeface="+mj-lt"/>
                <a:cs typeface="Trebuchet MS"/>
              </a:rPr>
              <a:t>рассыпал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dirty="0">
                <a:latin typeface="+mj-lt"/>
                <a:cs typeface="Trebuchet MS"/>
              </a:rPr>
              <a:t>маленькие</a:t>
            </a:r>
            <a:r>
              <a:rPr sz="1200" spc="-70" dirty="0">
                <a:latin typeface="+mj-lt"/>
                <a:cs typeface="Trebuchet MS"/>
              </a:rPr>
              <a:t> </a:t>
            </a:r>
            <a:r>
              <a:rPr sz="1200" spc="-20" dirty="0">
                <a:latin typeface="+mj-lt"/>
                <a:cs typeface="Trebuchet MS"/>
              </a:rPr>
              <a:t>звёзды </a:t>
            </a:r>
            <a:r>
              <a:rPr sz="1200" spc="-409" dirty="0">
                <a:latin typeface="+mj-lt"/>
                <a:cs typeface="Trebuchet MS"/>
              </a:rPr>
              <a:t> </a:t>
            </a:r>
            <a:r>
              <a:rPr sz="1200" spc="-20" dirty="0">
                <a:latin typeface="+mj-lt"/>
                <a:cs typeface="Trebuchet MS"/>
              </a:rPr>
              <a:t>в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-5" dirty="0">
                <a:latin typeface="+mj-lt"/>
                <a:cs typeface="Trebuchet MS"/>
              </a:rPr>
              <a:t>городе.</a:t>
            </a:r>
            <a:endParaRPr sz="1200" dirty="0">
              <a:latin typeface="+mj-lt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200" spc="-20" dirty="0">
                <a:latin typeface="+mj-lt"/>
                <a:cs typeface="Trebuchet MS"/>
              </a:rPr>
              <a:t>Таким </a:t>
            </a:r>
            <a:r>
              <a:rPr sz="1200" spc="50" dirty="0">
                <a:latin typeface="+mj-lt"/>
                <a:cs typeface="Trebuchet MS"/>
              </a:rPr>
              <a:t>образом </a:t>
            </a:r>
            <a:r>
              <a:rPr sz="1200" dirty="0">
                <a:latin typeface="+mj-lt"/>
                <a:cs typeface="Trebuchet MS"/>
              </a:rPr>
              <a:t>жители </a:t>
            </a:r>
            <a:r>
              <a:rPr sz="1200" spc="25" dirty="0">
                <a:latin typeface="+mj-lt"/>
                <a:cs typeface="Trebuchet MS"/>
              </a:rPr>
              <a:t>и </a:t>
            </a:r>
            <a:r>
              <a:rPr sz="1200" spc="30" dirty="0">
                <a:latin typeface="+mj-lt"/>
                <a:cs typeface="Trebuchet MS"/>
              </a:rPr>
              <a:t>гости города получи- </a:t>
            </a:r>
            <a:r>
              <a:rPr sz="1200" spc="35" dirty="0">
                <a:latin typeface="+mj-lt"/>
                <a:cs typeface="Trebuchet MS"/>
              </a:rPr>
              <a:t> </a:t>
            </a:r>
            <a:r>
              <a:rPr sz="1200" spc="-10" dirty="0">
                <a:latin typeface="+mj-lt"/>
                <a:cs typeface="Trebuchet MS"/>
              </a:rPr>
              <a:t>ли </a:t>
            </a:r>
            <a:r>
              <a:rPr sz="1200" spc="35" dirty="0">
                <a:latin typeface="+mj-lt"/>
                <a:cs typeface="Trebuchet MS"/>
              </a:rPr>
              <a:t>три </a:t>
            </a:r>
            <a:r>
              <a:rPr sz="1200" spc="5" dirty="0">
                <a:latin typeface="+mj-lt"/>
                <a:cs typeface="Trebuchet MS"/>
              </a:rPr>
              <a:t>разные </a:t>
            </a:r>
            <a:r>
              <a:rPr sz="1200" spc="30" dirty="0">
                <a:latin typeface="+mj-lt"/>
                <a:cs typeface="Trebuchet MS"/>
              </a:rPr>
              <a:t>зоны </a:t>
            </a:r>
            <a:r>
              <a:rPr sz="1200" spc="160" dirty="0">
                <a:latin typeface="+mj-lt"/>
                <a:cs typeface="Trebuchet MS"/>
              </a:rPr>
              <a:t>— </a:t>
            </a:r>
            <a:r>
              <a:rPr sz="1200" spc="25" dirty="0">
                <a:latin typeface="+mj-lt"/>
                <a:cs typeface="Trebuchet MS"/>
              </a:rPr>
              <a:t>тихого </a:t>
            </a:r>
            <a:r>
              <a:rPr sz="1200" spc="-25" dirty="0">
                <a:latin typeface="+mj-lt"/>
                <a:cs typeface="Trebuchet MS"/>
              </a:rPr>
              <a:t>отдыха, </a:t>
            </a:r>
            <a:r>
              <a:rPr sz="1200" spc="25" dirty="0">
                <a:latin typeface="+mj-lt"/>
                <a:cs typeface="Trebuchet MS"/>
              </a:rPr>
              <a:t>активного </a:t>
            </a:r>
            <a:r>
              <a:rPr sz="1200" spc="-409" dirty="0">
                <a:latin typeface="+mj-lt"/>
                <a:cs typeface="Trebuchet MS"/>
              </a:rPr>
              <a:t> </a:t>
            </a:r>
            <a:r>
              <a:rPr sz="1200" dirty="0">
                <a:latin typeface="+mj-lt"/>
                <a:cs typeface="Trebuchet MS"/>
              </a:rPr>
              <a:t>отдыха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35" dirty="0">
                <a:latin typeface="+mj-lt"/>
                <a:cs typeface="Trebuchet MS"/>
              </a:rPr>
              <a:t>для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dirty="0">
                <a:latin typeface="+mj-lt"/>
                <a:cs typeface="Trebuchet MS"/>
              </a:rPr>
              <a:t>детей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и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10" dirty="0">
                <a:latin typeface="+mj-lt"/>
                <a:cs typeface="Trebuchet MS"/>
              </a:rPr>
              <a:t>взрослых,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5" dirty="0">
                <a:latin typeface="+mj-lt"/>
                <a:cs typeface="Trebuchet MS"/>
              </a:rPr>
              <a:t>а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10" dirty="0">
                <a:latin typeface="+mj-lt"/>
                <a:cs typeface="Trebuchet MS"/>
              </a:rPr>
              <a:t>также</a:t>
            </a:r>
            <a:r>
              <a:rPr sz="1200" spc="-70" dirty="0">
                <a:latin typeface="+mj-lt"/>
                <a:cs typeface="Trebuchet MS"/>
              </a:rPr>
              <a:t> </a:t>
            </a:r>
            <a:r>
              <a:rPr sz="1200" spc="35" dirty="0">
                <a:latin typeface="+mj-lt"/>
                <a:cs typeface="Trebuchet MS"/>
              </a:rPr>
              <a:t>множество </a:t>
            </a:r>
            <a:r>
              <a:rPr sz="1200" spc="-409" dirty="0">
                <a:latin typeface="+mj-lt"/>
                <a:cs typeface="Trebuchet MS"/>
              </a:rPr>
              <a:t> </a:t>
            </a:r>
            <a:r>
              <a:rPr sz="1200" spc="10" dirty="0">
                <a:latin typeface="+mj-lt"/>
                <a:cs typeface="Trebuchet MS"/>
              </a:rPr>
              <a:t>фотозон,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dirty="0">
                <a:latin typeface="+mj-lt"/>
                <a:cs typeface="Trebuchet MS"/>
              </a:rPr>
              <a:t>так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25" dirty="0">
                <a:latin typeface="+mj-lt"/>
                <a:cs typeface="Trebuchet MS"/>
              </a:rPr>
              <a:t>как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15" dirty="0">
                <a:latin typeface="+mj-lt"/>
                <a:cs typeface="Trebuchet MS"/>
              </a:rPr>
              <a:t>каждый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ракурс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40" dirty="0">
                <a:latin typeface="+mj-lt"/>
                <a:cs typeface="Trebuchet MS"/>
              </a:rPr>
              <a:t>этого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55" dirty="0">
                <a:latin typeface="+mj-lt"/>
                <a:cs typeface="Trebuchet MS"/>
              </a:rPr>
              <a:t>простран- </a:t>
            </a:r>
            <a:r>
              <a:rPr sz="1200" spc="-409" dirty="0">
                <a:latin typeface="+mj-lt"/>
                <a:cs typeface="Trebuchet MS"/>
              </a:rPr>
              <a:t> </a:t>
            </a:r>
            <a:r>
              <a:rPr sz="1200" spc="20" dirty="0">
                <a:latin typeface="+mj-lt"/>
                <a:cs typeface="Trebuchet MS"/>
              </a:rPr>
              <a:t>ства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неповторим!</a:t>
            </a:r>
            <a:endParaRPr sz="1200" dirty="0">
              <a:latin typeface="+mj-lt"/>
              <a:cs typeface="Trebuchet MS"/>
            </a:endParaRPr>
          </a:p>
        </p:txBody>
      </p:sp>
      <p:pic>
        <p:nvPicPr>
          <p:cNvPr id="11" name="object 4">
            <a:extLst>
              <a:ext uri="{FF2B5EF4-FFF2-40B4-BE49-F238E27FC236}">
                <a16:creationId xmlns:a16="http://schemas.microsoft.com/office/drawing/2014/main" id="{3E8D41F6-2262-43A7-A030-BB0639117C7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425206"/>
            <a:ext cx="4176014" cy="3971988"/>
          </a:xfrm>
          <a:prstGeom prst="rect">
            <a:avLst/>
          </a:prstGeom>
        </p:spPr>
      </p:pic>
      <p:pic>
        <p:nvPicPr>
          <p:cNvPr id="12" name="object 5">
            <a:extLst>
              <a:ext uri="{FF2B5EF4-FFF2-40B4-BE49-F238E27FC236}">
                <a16:creationId xmlns:a16="http://schemas.microsoft.com/office/drawing/2014/main" id="{264688B5-7184-432E-B134-CC1119A40F39}"/>
              </a:ext>
            </a:extLst>
          </p:cNvPr>
          <p:cNvPicPr/>
          <p:nvPr/>
        </p:nvPicPr>
        <p:blipFill rotWithShape="1">
          <a:blip r:embed="rId5" cstate="print"/>
          <a:srcRect r="2124"/>
          <a:stretch/>
        </p:blipFill>
        <p:spPr>
          <a:xfrm>
            <a:off x="4352037" y="401824"/>
            <a:ext cx="4791963" cy="397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69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ac31705d43_0_26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gac31705d43_0_26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Текст 14">
            <a:extLst>
              <a:ext uri="{FF2B5EF4-FFF2-40B4-BE49-F238E27FC236}">
                <a16:creationId xmlns:a16="http://schemas.microsoft.com/office/drawing/2014/main" id="{97A40DB3-BF1C-4991-83EB-4C766EC506C0}"/>
              </a:ext>
            </a:extLst>
          </p:cNvPr>
          <p:cNvSpPr txBox="1">
            <a:spLocks/>
          </p:cNvSpPr>
          <p:nvPr/>
        </p:nvSpPr>
        <p:spPr>
          <a:xfrm>
            <a:off x="1112196" y="4183333"/>
            <a:ext cx="2620791" cy="1742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C2F8DC-3EB6-405E-8444-4AB8A1FAA3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43" t="12479" r="32381" b="76758"/>
          <a:stretch/>
        </p:blipFill>
        <p:spPr>
          <a:xfrm>
            <a:off x="516294" y="269256"/>
            <a:ext cx="4615544" cy="553616"/>
          </a:xfrm>
          <a:prstGeom prst="rect">
            <a:avLst/>
          </a:prstGeom>
        </p:spPr>
      </p:pic>
      <p:pic>
        <p:nvPicPr>
          <p:cNvPr id="17" name="object 2">
            <a:extLst>
              <a:ext uri="{FF2B5EF4-FFF2-40B4-BE49-F238E27FC236}">
                <a16:creationId xmlns:a16="http://schemas.microsoft.com/office/drawing/2014/main" id="{572C98BB-08B7-48FF-86F2-0639FCD0374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82734" y="642011"/>
            <a:ext cx="4724069" cy="5667308"/>
          </a:xfrm>
          <a:prstGeom prst="rect">
            <a:avLst/>
          </a:prstGeom>
        </p:spPr>
      </p:pic>
      <p:pic>
        <p:nvPicPr>
          <p:cNvPr id="18" name="object 3">
            <a:extLst>
              <a:ext uri="{FF2B5EF4-FFF2-40B4-BE49-F238E27FC236}">
                <a16:creationId xmlns:a16="http://schemas.microsoft.com/office/drawing/2014/main" id="{56C2BB9A-F5A1-4E92-B2A6-7A7DE6ADA0D9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719806"/>
            <a:ext cx="4080588" cy="2589513"/>
          </a:xfrm>
          <a:prstGeom prst="rect">
            <a:avLst/>
          </a:prstGeom>
        </p:spPr>
      </p:pic>
      <p:pic>
        <p:nvPicPr>
          <p:cNvPr id="19" name="object 4">
            <a:extLst>
              <a:ext uri="{FF2B5EF4-FFF2-40B4-BE49-F238E27FC236}">
                <a16:creationId xmlns:a16="http://schemas.microsoft.com/office/drawing/2014/main" id="{0071CA2D-A79F-4ADC-9798-BAB6A92504BF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642010"/>
            <a:ext cx="4080588" cy="297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99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ac31705d43_0_26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gac31705d43_0_26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Текст 14">
            <a:extLst>
              <a:ext uri="{FF2B5EF4-FFF2-40B4-BE49-F238E27FC236}">
                <a16:creationId xmlns:a16="http://schemas.microsoft.com/office/drawing/2014/main" id="{97A40DB3-BF1C-4991-83EB-4C766EC506C0}"/>
              </a:ext>
            </a:extLst>
          </p:cNvPr>
          <p:cNvSpPr txBox="1">
            <a:spLocks/>
          </p:cNvSpPr>
          <p:nvPr/>
        </p:nvSpPr>
        <p:spPr>
          <a:xfrm>
            <a:off x="1112196" y="4183333"/>
            <a:ext cx="2620791" cy="1742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2A32259B-AE24-4563-AE47-1A0CB6958AB5}"/>
              </a:ext>
            </a:extLst>
          </p:cNvPr>
          <p:cNvSpPr txBox="1"/>
          <p:nvPr/>
        </p:nvSpPr>
        <p:spPr>
          <a:xfrm>
            <a:off x="238937" y="3923526"/>
            <a:ext cx="4184015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+mj-lt"/>
                <a:cs typeface="Trebuchet MS"/>
              </a:rPr>
              <a:t>Детская </a:t>
            </a:r>
            <a:r>
              <a:rPr sz="1200" spc="30" dirty="0">
                <a:latin typeface="+mj-lt"/>
                <a:cs typeface="Trebuchet MS"/>
              </a:rPr>
              <a:t>спортивная </a:t>
            </a:r>
            <a:r>
              <a:rPr sz="1200" spc="15" dirty="0">
                <a:latin typeface="+mj-lt"/>
                <a:cs typeface="Trebuchet MS"/>
              </a:rPr>
              <a:t>площадка </a:t>
            </a:r>
            <a:r>
              <a:rPr sz="1200" spc="25" dirty="0">
                <a:latin typeface="+mj-lt"/>
                <a:cs typeface="Trebuchet MS"/>
              </a:rPr>
              <a:t>и </a:t>
            </a:r>
            <a:r>
              <a:rPr sz="1200" spc="35" dirty="0">
                <a:latin typeface="+mj-lt"/>
                <a:cs typeface="Trebuchet MS"/>
              </a:rPr>
              <a:t>зона </a:t>
            </a:r>
            <a:r>
              <a:rPr sz="1200" dirty="0">
                <a:latin typeface="+mj-lt"/>
                <a:cs typeface="Trebuchet MS"/>
              </a:rPr>
              <a:t>отдыха </a:t>
            </a:r>
            <a:r>
              <a:rPr sz="1200" spc="5" dirty="0">
                <a:latin typeface="+mj-lt"/>
                <a:cs typeface="Trebuchet MS"/>
              </a:rPr>
              <a:t> </a:t>
            </a:r>
            <a:r>
              <a:rPr sz="1200" spc="15" dirty="0">
                <a:latin typeface="+mj-lt"/>
                <a:cs typeface="Trebuchet MS"/>
              </a:rPr>
              <a:t>разместились</a:t>
            </a:r>
            <a:r>
              <a:rPr sz="1200" spc="-90" dirty="0">
                <a:latin typeface="+mj-lt"/>
                <a:cs typeface="Trebuchet MS"/>
              </a:rPr>
              <a:t> </a:t>
            </a:r>
            <a:r>
              <a:rPr sz="1200" spc="5" dirty="0">
                <a:latin typeface="+mj-lt"/>
                <a:cs typeface="Trebuchet MS"/>
              </a:rPr>
              <a:t>между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dirty="0">
                <a:latin typeface="+mj-lt"/>
                <a:cs typeface="Trebuchet MS"/>
              </a:rPr>
              <a:t>уже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spc="40" dirty="0">
                <a:latin typeface="+mj-lt"/>
                <a:cs typeface="Trebuchet MS"/>
              </a:rPr>
              <a:t>существующим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spc="15" dirty="0">
                <a:latin typeface="+mj-lt"/>
                <a:cs typeface="Trebuchet MS"/>
              </a:rPr>
              <a:t>благоу- </a:t>
            </a:r>
            <a:r>
              <a:rPr sz="1200" spc="-405" dirty="0">
                <a:latin typeface="+mj-lt"/>
                <a:cs typeface="Trebuchet MS"/>
              </a:rPr>
              <a:t> </a:t>
            </a:r>
            <a:r>
              <a:rPr sz="1200" spc="50" dirty="0">
                <a:latin typeface="+mj-lt"/>
                <a:cs typeface="Trebuchet MS"/>
              </a:rPr>
              <a:t>стройством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50" dirty="0">
                <a:latin typeface="+mj-lt"/>
                <a:cs typeface="Trebuchet MS"/>
              </a:rPr>
              <a:t>2019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35" dirty="0">
                <a:latin typeface="+mj-lt"/>
                <a:cs typeface="Trebuchet MS"/>
              </a:rPr>
              <a:t>года.</a:t>
            </a:r>
            <a:r>
              <a:rPr sz="1200" spc="-70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Рядом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60" dirty="0">
                <a:latin typeface="+mj-lt"/>
                <a:cs typeface="Trebuchet MS"/>
              </a:rPr>
              <a:t>с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40" dirty="0">
                <a:latin typeface="+mj-lt"/>
                <a:cs typeface="Trebuchet MS"/>
              </a:rPr>
              <a:t>игровой</a:t>
            </a:r>
            <a:r>
              <a:rPr sz="1200" spc="-70" dirty="0">
                <a:latin typeface="+mj-lt"/>
                <a:cs typeface="Trebuchet MS"/>
              </a:rPr>
              <a:t> </a:t>
            </a:r>
            <a:r>
              <a:rPr sz="1200" spc="35" dirty="0">
                <a:latin typeface="+mj-lt"/>
                <a:cs typeface="Trebuchet MS"/>
              </a:rPr>
              <a:t>площад- </a:t>
            </a:r>
            <a:r>
              <a:rPr sz="1200" spc="-409" dirty="0">
                <a:latin typeface="+mj-lt"/>
                <a:cs typeface="Trebuchet MS"/>
              </a:rPr>
              <a:t> </a:t>
            </a:r>
            <a:r>
              <a:rPr sz="1200" spc="-60" dirty="0">
                <a:latin typeface="+mj-lt"/>
                <a:cs typeface="Trebuchet MS"/>
              </a:rPr>
              <a:t>к</a:t>
            </a:r>
            <a:r>
              <a:rPr sz="1200" spc="70" dirty="0">
                <a:latin typeface="+mj-lt"/>
                <a:cs typeface="Trebuchet MS"/>
              </a:rPr>
              <a:t>ой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35" dirty="0">
                <a:latin typeface="+mj-lt"/>
                <a:cs typeface="Trebuchet MS"/>
              </a:rPr>
              <a:t>для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dirty="0">
                <a:latin typeface="+mj-lt"/>
                <a:cs typeface="Trebuchet MS"/>
              </a:rPr>
              <a:t>младше</a:t>
            </a:r>
            <a:r>
              <a:rPr sz="1200" spc="-35" dirty="0">
                <a:latin typeface="+mj-lt"/>
                <a:cs typeface="Trebuchet MS"/>
              </a:rPr>
              <a:t>г</a:t>
            </a:r>
            <a:r>
              <a:rPr sz="1200" spc="120" dirty="0">
                <a:latin typeface="+mj-lt"/>
                <a:cs typeface="Trebuchet MS"/>
              </a:rPr>
              <a:t>о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20" dirty="0">
                <a:latin typeface="+mj-lt"/>
                <a:cs typeface="Trebuchet MS"/>
              </a:rPr>
              <a:t>д</a:t>
            </a:r>
            <a:r>
              <a:rPr sz="1200" spc="-5" dirty="0">
                <a:latin typeface="+mj-lt"/>
                <a:cs typeface="Trebuchet MS"/>
              </a:rPr>
              <a:t>е</a:t>
            </a:r>
            <a:r>
              <a:rPr sz="1200" spc="5" dirty="0">
                <a:latin typeface="+mj-lt"/>
                <a:cs typeface="Trebuchet MS"/>
              </a:rPr>
              <a:t>т</a:t>
            </a:r>
            <a:r>
              <a:rPr sz="1200" spc="15" dirty="0">
                <a:latin typeface="+mj-lt"/>
                <a:cs typeface="Trebuchet MS"/>
              </a:rPr>
              <a:t>с</a:t>
            </a:r>
            <a:r>
              <a:rPr sz="1200" spc="-15" dirty="0">
                <a:latin typeface="+mj-lt"/>
                <a:cs typeface="Trebuchet MS"/>
              </a:rPr>
              <a:t>к</a:t>
            </a:r>
            <a:r>
              <a:rPr sz="1200" spc="40" dirty="0">
                <a:latin typeface="+mj-lt"/>
                <a:cs typeface="Trebuchet MS"/>
              </a:rPr>
              <a:t>о</a:t>
            </a:r>
            <a:r>
              <a:rPr sz="1200" dirty="0">
                <a:latin typeface="+mj-lt"/>
                <a:cs typeface="Trebuchet MS"/>
              </a:rPr>
              <a:t>г</a:t>
            </a:r>
            <a:r>
              <a:rPr sz="1200" spc="120" dirty="0">
                <a:latin typeface="+mj-lt"/>
                <a:cs typeface="Trebuchet MS"/>
              </a:rPr>
              <a:t>о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50" dirty="0">
                <a:latin typeface="+mj-lt"/>
                <a:cs typeface="Trebuchet MS"/>
              </a:rPr>
              <a:t>в</a:t>
            </a:r>
            <a:r>
              <a:rPr sz="1200" spc="30" dirty="0">
                <a:latin typeface="+mj-lt"/>
                <a:cs typeface="Trebuchet MS"/>
              </a:rPr>
              <a:t>о</a:t>
            </a:r>
            <a:r>
              <a:rPr sz="1200" spc="25" dirty="0">
                <a:latin typeface="+mj-lt"/>
                <a:cs typeface="Trebuchet MS"/>
              </a:rPr>
              <a:t>зрас</a:t>
            </a:r>
            <a:r>
              <a:rPr sz="1200" spc="10" dirty="0">
                <a:latin typeface="+mj-lt"/>
                <a:cs typeface="Trebuchet MS"/>
              </a:rPr>
              <a:t>т</a:t>
            </a:r>
            <a:r>
              <a:rPr sz="1200" spc="5" dirty="0">
                <a:latin typeface="+mj-lt"/>
                <a:cs typeface="Trebuchet MS"/>
              </a:rPr>
              <a:t>а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20" dirty="0">
                <a:latin typeface="+mj-lt"/>
                <a:cs typeface="Trebuchet MS"/>
              </a:rPr>
              <a:t>размещен  </a:t>
            </a:r>
            <a:r>
              <a:rPr sz="1200" spc="30" dirty="0">
                <a:latin typeface="+mj-lt"/>
                <a:cs typeface="Trebuchet MS"/>
              </a:rPr>
              <a:t>большой </a:t>
            </a:r>
            <a:r>
              <a:rPr sz="1200" spc="40" dirty="0">
                <a:latin typeface="+mj-lt"/>
                <a:cs typeface="Trebuchet MS"/>
              </a:rPr>
              <a:t>игровой </a:t>
            </a:r>
            <a:r>
              <a:rPr sz="1200" spc="-5" dirty="0">
                <a:latin typeface="+mj-lt"/>
                <a:cs typeface="Trebuchet MS"/>
              </a:rPr>
              <a:t>комплекс, </a:t>
            </a:r>
            <a:r>
              <a:rPr sz="1200" spc="-10" dirty="0">
                <a:latin typeface="+mj-lt"/>
                <a:cs typeface="Trebuchet MS"/>
              </a:rPr>
              <a:t>две </a:t>
            </a:r>
            <a:r>
              <a:rPr sz="1200" spc="-5" dirty="0">
                <a:latin typeface="+mj-lt"/>
                <a:cs typeface="Trebuchet MS"/>
              </a:rPr>
              <a:t>качели-гнездо, </a:t>
            </a:r>
            <a:r>
              <a:rPr sz="1200" dirty="0">
                <a:latin typeface="+mj-lt"/>
                <a:cs typeface="Trebuchet MS"/>
              </a:rPr>
              <a:t> </a:t>
            </a:r>
            <a:r>
              <a:rPr sz="1200" spc="-25" dirty="0">
                <a:latin typeface="+mj-lt"/>
                <a:cs typeface="Trebuchet MS"/>
              </a:rPr>
              <a:t>карусель, </a:t>
            </a:r>
            <a:r>
              <a:rPr sz="1200" spc="-5" dirty="0">
                <a:latin typeface="+mj-lt"/>
                <a:cs typeface="Trebuchet MS"/>
              </a:rPr>
              <a:t>малые </a:t>
            </a:r>
            <a:r>
              <a:rPr sz="1200" spc="10" dirty="0">
                <a:latin typeface="+mj-lt"/>
                <a:cs typeface="Trebuchet MS"/>
              </a:rPr>
              <a:t>архитектурные </a:t>
            </a:r>
            <a:r>
              <a:rPr sz="1200" spc="15" dirty="0">
                <a:latin typeface="+mj-lt"/>
                <a:cs typeface="Trebuchet MS"/>
              </a:rPr>
              <a:t>формы </a:t>
            </a:r>
            <a:r>
              <a:rPr sz="1200" spc="25" dirty="0">
                <a:latin typeface="+mj-lt"/>
                <a:cs typeface="Trebuchet MS"/>
              </a:rPr>
              <a:t>и </a:t>
            </a:r>
            <a:r>
              <a:rPr sz="1200" spc="-10" dirty="0">
                <a:latin typeface="+mj-lt"/>
                <a:cs typeface="Trebuchet MS"/>
              </a:rPr>
              <a:t>две </a:t>
            </a:r>
            <a:r>
              <a:rPr sz="1200" spc="-5" dirty="0">
                <a:latin typeface="+mj-lt"/>
                <a:cs typeface="Trebuchet MS"/>
              </a:rPr>
              <a:t> </a:t>
            </a:r>
            <a:r>
              <a:rPr sz="1200" spc="10" dirty="0">
                <a:latin typeface="+mj-lt"/>
                <a:cs typeface="Trebuchet MS"/>
              </a:rPr>
              <a:t>беседки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spc="60" dirty="0">
                <a:latin typeface="+mj-lt"/>
                <a:cs typeface="Trebuchet MS"/>
              </a:rPr>
              <a:t>с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20" dirty="0">
                <a:latin typeface="+mj-lt"/>
                <a:cs typeface="Trebuchet MS"/>
              </a:rPr>
              <a:t>меловыми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5" dirty="0">
                <a:latin typeface="+mj-lt"/>
                <a:cs typeface="Trebuchet MS"/>
              </a:rPr>
              <a:t>досками,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на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20" dirty="0">
                <a:latin typeface="+mj-lt"/>
                <a:cs typeface="Trebuchet MS"/>
              </a:rPr>
              <a:t>которых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55" dirty="0">
                <a:latin typeface="+mj-lt"/>
                <a:cs typeface="Trebuchet MS"/>
              </a:rPr>
              <a:t>можно </a:t>
            </a:r>
            <a:r>
              <a:rPr sz="1200" spc="-409" dirty="0">
                <a:latin typeface="+mj-lt"/>
                <a:cs typeface="Trebuchet MS"/>
              </a:rPr>
              <a:t> </a:t>
            </a:r>
            <a:r>
              <a:rPr sz="1200" dirty="0">
                <a:latin typeface="+mj-lt"/>
                <a:cs typeface="Trebuchet MS"/>
              </a:rPr>
              <a:t>рисовать. </a:t>
            </a:r>
            <a:r>
              <a:rPr sz="1200" spc="-25" dirty="0">
                <a:latin typeface="+mj-lt"/>
                <a:cs typeface="Trebuchet MS"/>
              </a:rPr>
              <a:t>Для </a:t>
            </a:r>
            <a:r>
              <a:rPr sz="1200" dirty="0">
                <a:latin typeface="+mj-lt"/>
                <a:cs typeface="Trebuchet MS"/>
              </a:rPr>
              <a:t>детей </a:t>
            </a:r>
            <a:r>
              <a:rPr sz="1200" spc="60" dirty="0">
                <a:latin typeface="+mj-lt"/>
                <a:cs typeface="Trebuchet MS"/>
              </a:rPr>
              <a:t>с </a:t>
            </a:r>
            <a:r>
              <a:rPr sz="1200" spc="20" dirty="0">
                <a:latin typeface="+mj-lt"/>
                <a:cs typeface="Trebuchet MS"/>
              </a:rPr>
              <a:t>ограниченными </a:t>
            </a:r>
            <a:r>
              <a:rPr sz="1200" spc="30" dirty="0">
                <a:latin typeface="+mj-lt"/>
                <a:cs typeface="Trebuchet MS"/>
              </a:rPr>
              <a:t>возмож- </a:t>
            </a:r>
            <a:r>
              <a:rPr sz="1200" spc="35" dirty="0">
                <a:latin typeface="+mj-lt"/>
                <a:cs typeface="Trebuchet MS"/>
              </a:rPr>
              <a:t> </a:t>
            </a:r>
            <a:r>
              <a:rPr sz="1200" spc="40" dirty="0">
                <a:latin typeface="+mj-lt"/>
                <a:cs typeface="Trebuchet MS"/>
              </a:rPr>
              <a:t>ностями </a:t>
            </a:r>
            <a:r>
              <a:rPr sz="1200" spc="15" dirty="0">
                <a:latin typeface="+mj-lt"/>
                <a:cs typeface="Trebuchet MS"/>
              </a:rPr>
              <a:t>здоровья </a:t>
            </a:r>
            <a:r>
              <a:rPr sz="1200" spc="35" dirty="0">
                <a:latin typeface="+mj-lt"/>
                <a:cs typeface="Trebuchet MS"/>
              </a:rPr>
              <a:t>предусмотрен </a:t>
            </a:r>
            <a:r>
              <a:rPr sz="1200" spc="20" dirty="0">
                <a:latin typeface="+mj-lt"/>
                <a:cs typeface="Trebuchet MS"/>
              </a:rPr>
              <a:t>такой </a:t>
            </a:r>
            <a:r>
              <a:rPr sz="1200" spc="40" dirty="0">
                <a:latin typeface="+mj-lt"/>
                <a:cs typeface="Trebuchet MS"/>
              </a:rPr>
              <a:t>игровой </a:t>
            </a:r>
            <a:r>
              <a:rPr sz="1200" spc="-409" dirty="0">
                <a:latin typeface="+mj-lt"/>
                <a:cs typeface="Trebuchet MS"/>
              </a:rPr>
              <a:t> </a:t>
            </a:r>
            <a:r>
              <a:rPr sz="1200" spc="-10" dirty="0">
                <a:latin typeface="+mj-lt"/>
                <a:cs typeface="Trebuchet MS"/>
              </a:rPr>
              <a:t>элемент,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-25" dirty="0">
                <a:latin typeface="+mj-lt"/>
                <a:cs typeface="Trebuchet MS"/>
              </a:rPr>
              <a:t>как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15" dirty="0">
                <a:latin typeface="+mj-lt"/>
                <a:cs typeface="Trebuchet MS"/>
              </a:rPr>
              <a:t>«качель-гнездо».</a:t>
            </a:r>
            <a:endParaRPr sz="1200" dirty="0">
              <a:latin typeface="+mj-lt"/>
              <a:cs typeface="Trebuchet MS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7135C461-5C61-44C4-AE42-52148EFFEC03}"/>
              </a:ext>
            </a:extLst>
          </p:cNvPr>
          <p:cNvSpPr txBox="1"/>
          <p:nvPr/>
        </p:nvSpPr>
        <p:spPr>
          <a:xfrm>
            <a:off x="4954905" y="3923526"/>
            <a:ext cx="418909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2550" algn="just">
              <a:lnSpc>
                <a:spcPct val="100000"/>
              </a:lnSpc>
              <a:spcBef>
                <a:spcPts val="100"/>
              </a:spcBef>
            </a:pPr>
            <a:r>
              <a:rPr sz="1200" spc="120" dirty="0">
                <a:latin typeface="+mj-lt"/>
                <a:cs typeface="Trebuchet MS"/>
              </a:rPr>
              <a:t>Н</a:t>
            </a:r>
            <a:r>
              <a:rPr sz="1200" spc="5" dirty="0">
                <a:latin typeface="+mj-lt"/>
                <a:cs typeface="Trebuchet MS"/>
              </a:rPr>
              <a:t>а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20" dirty="0">
                <a:latin typeface="+mj-lt"/>
                <a:cs typeface="Trebuchet MS"/>
              </a:rPr>
              <a:t>площад</a:t>
            </a:r>
            <a:r>
              <a:rPr sz="1200" spc="-15" dirty="0">
                <a:latin typeface="+mj-lt"/>
                <a:cs typeface="Trebuchet MS"/>
              </a:rPr>
              <a:t>к</a:t>
            </a:r>
            <a:r>
              <a:rPr sz="1200" spc="-70" dirty="0">
                <a:latin typeface="+mj-lt"/>
                <a:cs typeface="Trebuchet MS"/>
              </a:rPr>
              <a:t>е,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предназначенной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35" dirty="0">
                <a:latin typeface="+mj-lt"/>
                <a:cs typeface="Trebuchet MS"/>
              </a:rPr>
              <a:t>для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20" dirty="0">
                <a:latin typeface="+mj-lt"/>
                <a:cs typeface="Trebuchet MS"/>
              </a:rPr>
              <a:t>д</a:t>
            </a:r>
            <a:r>
              <a:rPr sz="1200" spc="-5" dirty="0">
                <a:latin typeface="+mj-lt"/>
                <a:cs typeface="Trebuchet MS"/>
              </a:rPr>
              <a:t>е</a:t>
            </a:r>
            <a:r>
              <a:rPr sz="1200" spc="5" dirty="0">
                <a:latin typeface="+mj-lt"/>
                <a:cs typeface="Trebuchet MS"/>
              </a:rPr>
              <a:t>т</a:t>
            </a:r>
            <a:r>
              <a:rPr sz="1200" spc="15" dirty="0">
                <a:latin typeface="+mj-lt"/>
                <a:cs typeface="Trebuchet MS"/>
              </a:rPr>
              <a:t>ей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75" dirty="0">
                <a:latin typeface="+mj-lt"/>
                <a:cs typeface="Trebuchet MS"/>
              </a:rPr>
              <a:t>б</a:t>
            </a:r>
            <a:r>
              <a:rPr sz="1200" spc="55" dirty="0">
                <a:latin typeface="+mj-lt"/>
                <a:cs typeface="Trebuchet MS"/>
              </a:rPr>
              <a:t>о</a:t>
            </a:r>
            <a:r>
              <a:rPr sz="1200" spc="-10" dirty="0">
                <a:latin typeface="+mj-lt"/>
                <a:cs typeface="Trebuchet MS"/>
              </a:rPr>
              <a:t>лее  </a:t>
            </a:r>
            <a:r>
              <a:rPr sz="1200" spc="30" dirty="0">
                <a:latin typeface="+mj-lt"/>
                <a:cs typeface="Trebuchet MS"/>
              </a:rPr>
              <a:t>старшего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возраста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и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-10" dirty="0">
                <a:latin typeface="+mj-lt"/>
                <a:cs typeface="Trebuchet MS"/>
              </a:rPr>
              <a:t>их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dirty="0">
                <a:latin typeface="+mj-lt"/>
                <a:cs typeface="Trebuchet MS"/>
              </a:rPr>
              <a:t>родителей,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30" dirty="0">
                <a:latin typeface="+mj-lt"/>
                <a:cs typeface="Trebuchet MS"/>
              </a:rPr>
              <a:t>расположен </a:t>
            </a:r>
            <a:r>
              <a:rPr sz="1200" spc="-409" dirty="0">
                <a:latin typeface="+mj-lt"/>
                <a:cs typeface="Trebuchet MS"/>
              </a:rPr>
              <a:t> </a:t>
            </a:r>
            <a:r>
              <a:rPr sz="1200" spc="20" dirty="0">
                <a:latin typeface="+mj-lt"/>
                <a:cs typeface="Trebuchet MS"/>
              </a:rPr>
              <a:t>многофункциональный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spc="35" dirty="0">
                <a:latin typeface="+mj-lt"/>
                <a:cs typeface="Trebuchet MS"/>
              </a:rPr>
              <a:t>спортивный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spc="15" dirty="0">
                <a:latin typeface="+mj-lt"/>
                <a:cs typeface="Trebuchet MS"/>
              </a:rPr>
              <a:t>комплекс</a:t>
            </a:r>
            <a:endParaRPr sz="1200" dirty="0">
              <a:latin typeface="+mj-lt"/>
              <a:cs typeface="Trebuchet MS"/>
            </a:endParaRPr>
          </a:p>
          <a:p>
            <a:pPr marL="12700" algn="just">
              <a:lnSpc>
                <a:spcPct val="100000"/>
              </a:lnSpc>
            </a:pPr>
            <a:r>
              <a:rPr sz="1200" spc="60" dirty="0">
                <a:latin typeface="+mj-lt"/>
                <a:cs typeface="Trebuchet MS"/>
              </a:rPr>
              <a:t>с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spc="10" dirty="0">
                <a:latin typeface="+mj-lt"/>
                <a:cs typeface="Trebuchet MS"/>
              </a:rPr>
              <a:t>брусьями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и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dirty="0">
                <a:latin typeface="+mj-lt"/>
                <a:cs typeface="Trebuchet MS"/>
              </a:rPr>
              <a:t>тренажерами.</a:t>
            </a:r>
          </a:p>
          <a:p>
            <a:pPr marL="12700" marR="5080" algn="just">
              <a:lnSpc>
                <a:spcPct val="100000"/>
              </a:lnSpc>
            </a:pPr>
            <a:r>
              <a:rPr sz="1200" spc="65" dirty="0">
                <a:latin typeface="+mj-lt"/>
                <a:cs typeface="Trebuchet MS"/>
              </a:rPr>
              <a:t>В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dirty="0">
                <a:latin typeface="+mj-lt"/>
                <a:cs typeface="Trebuchet MS"/>
              </a:rPr>
              <a:t>рамках</a:t>
            </a:r>
            <a:r>
              <a:rPr sz="1200" spc="-70" dirty="0">
                <a:latin typeface="+mj-lt"/>
                <a:cs typeface="Trebuchet MS"/>
              </a:rPr>
              <a:t> </a:t>
            </a:r>
            <a:r>
              <a:rPr sz="1200" spc="35" dirty="0">
                <a:latin typeface="+mj-lt"/>
                <a:cs typeface="Trebuchet MS"/>
              </a:rPr>
              <a:t>мероприятий</a:t>
            </a:r>
            <a:r>
              <a:rPr sz="1200" spc="-70" dirty="0">
                <a:latin typeface="+mj-lt"/>
                <a:cs typeface="Trebuchet MS"/>
              </a:rPr>
              <a:t> </a:t>
            </a:r>
            <a:r>
              <a:rPr sz="1200" spc="85" dirty="0">
                <a:latin typeface="+mj-lt"/>
                <a:cs typeface="Trebuchet MS"/>
              </a:rPr>
              <a:t>по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озеленению</a:t>
            </a:r>
            <a:r>
              <a:rPr sz="1200" spc="-70" dirty="0">
                <a:latin typeface="+mj-lt"/>
                <a:cs typeface="Trebuchet MS"/>
              </a:rPr>
              <a:t> </a:t>
            </a:r>
            <a:r>
              <a:rPr sz="1200" spc="45" dirty="0">
                <a:latin typeface="+mj-lt"/>
                <a:cs typeface="Trebuchet MS"/>
              </a:rPr>
              <a:t>дворовой </a:t>
            </a:r>
            <a:r>
              <a:rPr sz="1200" spc="-409" dirty="0">
                <a:latin typeface="+mj-lt"/>
                <a:cs typeface="Trebuchet MS"/>
              </a:rPr>
              <a:t> </a:t>
            </a:r>
            <a:r>
              <a:rPr sz="1200" spc="35" dirty="0">
                <a:latin typeface="+mj-lt"/>
                <a:cs typeface="Trebuchet MS"/>
              </a:rPr>
              <a:t>территории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dirty="0">
                <a:latin typeface="+mj-lt"/>
                <a:cs typeface="Trebuchet MS"/>
              </a:rPr>
              <a:t>засеяны</a:t>
            </a:r>
            <a:r>
              <a:rPr sz="1200" spc="-70" dirty="0">
                <a:latin typeface="+mj-lt"/>
                <a:cs typeface="Trebuchet MS"/>
              </a:rPr>
              <a:t> </a:t>
            </a:r>
            <a:r>
              <a:rPr sz="1200" spc="-15" dirty="0">
                <a:latin typeface="+mj-lt"/>
                <a:cs typeface="Trebuchet MS"/>
              </a:rPr>
              <a:t>газоны,</a:t>
            </a:r>
            <a:r>
              <a:rPr sz="1200" spc="-70" dirty="0">
                <a:latin typeface="+mj-lt"/>
                <a:cs typeface="Trebuchet MS"/>
              </a:rPr>
              <a:t> </a:t>
            </a:r>
            <a:r>
              <a:rPr sz="1200" spc="20" dirty="0">
                <a:latin typeface="+mj-lt"/>
                <a:cs typeface="Trebuchet MS"/>
              </a:rPr>
              <a:t>оформлены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5" dirty="0">
                <a:latin typeface="+mj-lt"/>
                <a:cs typeface="Trebuchet MS"/>
              </a:rPr>
              <a:t>зеленые </a:t>
            </a:r>
            <a:r>
              <a:rPr sz="1200" spc="-409" dirty="0">
                <a:latin typeface="+mj-lt"/>
                <a:cs typeface="Trebuchet MS"/>
              </a:rPr>
              <a:t> </a:t>
            </a:r>
            <a:r>
              <a:rPr sz="1200" spc="-15" dirty="0">
                <a:latin typeface="+mj-lt"/>
                <a:cs typeface="Trebuchet MS"/>
              </a:rPr>
              <a:t>зоны.</a:t>
            </a:r>
            <a:endParaRPr sz="1200" dirty="0">
              <a:latin typeface="+mj-lt"/>
              <a:cs typeface="Trebuchet MS"/>
            </a:endParaRPr>
          </a:p>
        </p:txBody>
      </p:sp>
      <p:pic>
        <p:nvPicPr>
          <p:cNvPr id="11" name="object 4">
            <a:extLst>
              <a:ext uri="{FF2B5EF4-FFF2-40B4-BE49-F238E27FC236}">
                <a16:creationId xmlns:a16="http://schemas.microsoft.com/office/drawing/2014/main" id="{7197C6D7-1F3D-4BD7-8223-02CA3C7149F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1639" y="548679"/>
            <a:ext cx="4176001" cy="3155988"/>
          </a:xfrm>
          <a:prstGeom prst="rect">
            <a:avLst/>
          </a:prstGeom>
        </p:spPr>
      </p:pic>
      <p:pic>
        <p:nvPicPr>
          <p:cNvPr id="12" name="object 5">
            <a:extLst>
              <a:ext uri="{FF2B5EF4-FFF2-40B4-BE49-F238E27FC236}">
                <a16:creationId xmlns:a16="http://schemas.microsoft.com/office/drawing/2014/main" id="{E0AADC06-C2FD-405A-8FB8-D823DAC1566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67644" y="548679"/>
            <a:ext cx="4175994" cy="31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30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ac31705d43_0_26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gac31705d43_0_26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EBCB5B-1CAA-49E7-AA90-F5C4A7DAD7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75" t="13447" r="54490" b="79418"/>
          <a:stretch/>
        </p:blipFill>
        <p:spPr>
          <a:xfrm>
            <a:off x="566056" y="365177"/>
            <a:ext cx="2600131" cy="367003"/>
          </a:xfrm>
          <a:prstGeom prst="rect">
            <a:avLst/>
          </a:prstGeom>
        </p:spPr>
      </p:pic>
      <p:pic>
        <p:nvPicPr>
          <p:cNvPr id="11" name="object 2">
            <a:extLst>
              <a:ext uri="{FF2B5EF4-FFF2-40B4-BE49-F238E27FC236}">
                <a16:creationId xmlns:a16="http://schemas.microsoft.com/office/drawing/2014/main" id="{D4D64039-C99F-435D-9326-C7097A5C665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1" y="809059"/>
            <a:ext cx="4561451" cy="2706734"/>
          </a:xfrm>
          <a:prstGeom prst="rect">
            <a:avLst/>
          </a:prstGeom>
        </p:spPr>
      </p:pic>
      <p:pic>
        <p:nvPicPr>
          <p:cNvPr id="12" name="object 3">
            <a:extLst>
              <a:ext uri="{FF2B5EF4-FFF2-40B4-BE49-F238E27FC236}">
                <a16:creationId xmlns:a16="http://schemas.microsoft.com/office/drawing/2014/main" id="{4C7DAD64-D438-49D6-B739-218671659FEB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30748" y="3651380"/>
            <a:ext cx="4413251" cy="2657940"/>
          </a:xfrm>
          <a:prstGeom prst="rect">
            <a:avLst/>
          </a:prstGeom>
        </p:spPr>
      </p:pic>
      <p:pic>
        <p:nvPicPr>
          <p:cNvPr id="13" name="object 4">
            <a:extLst>
              <a:ext uri="{FF2B5EF4-FFF2-40B4-BE49-F238E27FC236}">
                <a16:creationId xmlns:a16="http://schemas.microsoft.com/office/drawing/2014/main" id="{CFB8AD58-026F-4887-B1BB-4706DE67F5FF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53069" y="809059"/>
            <a:ext cx="4390931" cy="2706734"/>
          </a:xfrm>
          <a:prstGeom prst="rect">
            <a:avLst/>
          </a:prstGeom>
        </p:spPr>
      </p:pic>
      <p:pic>
        <p:nvPicPr>
          <p:cNvPr id="14" name="object 5">
            <a:extLst>
              <a:ext uri="{FF2B5EF4-FFF2-40B4-BE49-F238E27FC236}">
                <a16:creationId xmlns:a16="http://schemas.microsoft.com/office/drawing/2014/main" id="{5B37B1FF-7435-4629-981D-197902D996F1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-2" y="3651380"/>
            <a:ext cx="4561451" cy="265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5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5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Google Shape;96;p5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7" name="Google Shape;97;p5"/>
          <p:cNvCxnSpPr/>
          <p:nvPr/>
        </p:nvCxnSpPr>
        <p:spPr>
          <a:xfrm>
            <a:off x="8532440" y="0"/>
            <a:ext cx="0" cy="685800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0B5D746-A499-4158-A6ED-D30A7911BB4C}"/>
              </a:ext>
            </a:extLst>
          </p:cNvPr>
          <p:cNvSpPr txBox="1"/>
          <p:nvPr/>
        </p:nvSpPr>
        <p:spPr>
          <a:xfrm>
            <a:off x="370737" y="1131494"/>
            <a:ext cx="7790966" cy="33855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</a:rPr>
              <a:t>Исследование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80D3DF-97EA-4AAD-A961-F0C70A343D82}"/>
              </a:ext>
            </a:extLst>
          </p:cNvPr>
          <p:cNvSpPr txBox="1"/>
          <p:nvPr/>
        </p:nvSpPr>
        <p:spPr>
          <a:xfrm>
            <a:off x="370736" y="1900928"/>
            <a:ext cx="7790966" cy="33855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</a:rPr>
              <a:t>Концептуальный проект (видение развития пространства)</a:t>
            </a:r>
          </a:p>
        </p:txBody>
      </p:sp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369D88D4-FDF2-4FA7-AEF8-DF8C3F4164FF}"/>
              </a:ext>
            </a:extLst>
          </p:cNvPr>
          <p:cNvSpPr/>
          <p:nvPr/>
        </p:nvSpPr>
        <p:spPr>
          <a:xfrm>
            <a:off x="4266219" y="1584976"/>
            <a:ext cx="209132" cy="25491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36002B-DE2E-4A25-9B4C-A4882823E2C0}"/>
              </a:ext>
            </a:extLst>
          </p:cNvPr>
          <p:cNvSpPr txBox="1"/>
          <p:nvPr/>
        </p:nvSpPr>
        <p:spPr>
          <a:xfrm>
            <a:off x="370732" y="2616467"/>
            <a:ext cx="7790966" cy="33855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</a:rPr>
              <a:t>Эскизный проект</a:t>
            </a:r>
          </a:p>
        </p:txBody>
      </p:sp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E4114936-8D0F-4447-A48E-6C76B1B75E63}"/>
              </a:ext>
            </a:extLst>
          </p:cNvPr>
          <p:cNvSpPr/>
          <p:nvPr/>
        </p:nvSpPr>
        <p:spPr>
          <a:xfrm>
            <a:off x="4266215" y="2300515"/>
            <a:ext cx="209132" cy="25491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DAC976-786C-40D0-8515-352E11364387}"/>
              </a:ext>
            </a:extLst>
          </p:cNvPr>
          <p:cNvSpPr txBox="1"/>
          <p:nvPr/>
        </p:nvSpPr>
        <p:spPr>
          <a:xfrm>
            <a:off x="370732" y="3363299"/>
            <a:ext cx="7790966" cy="33855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</a:rPr>
              <a:t>Рабочий проект</a:t>
            </a:r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424F4977-7B17-4B49-B48F-19A4CD9225A2}"/>
              </a:ext>
            </a:extLst>
          </p:cNvPr>
          <p:cNvSpPr/>
          <p:nvPr/>
        </p:nvSpPr>
        <p:spPr>
          <a:xfrm>
            <a:off x="4266215" y="3047347"/>
            <a:ext cx="209132" cy="25491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7B8757-F537-4D75-98E1-EB2AF3D2472A}"/>
              </a:ext>
            </a:extLst>
          </p:cNvPr>
          <p:cNvSpPr txBox="1"/>
          <p:nvPr/>
        </p:nvSpPr>
        <p:spPr>
          <a:xfrm>
            <a:off x="370732" y="4110131"/>
            <a:ext cx="7790966" cy="33855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</a:rPr>
              <a:t>Реализация проекта</a:t>
            </a:r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AD704EC0-1068-4185-9A00-EA070BEC3DE0}"/>
              </a:ext>
            </a:extLst>
          </p:cNvPr>
          <p:cNvSpPr/>
          <p:nvPr/>
        </p:nvSpPr>
        <p:spPr>
          <a:xfrm>
            <a:off x="4266215" y="3794179"/>
            <a:ext cx="209132" cy="25491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51A6CA-E7C1-49E7-8B77-4808102C6701}"/>
              </a:ext>
            </a:extLst>
          </p:cNvPr>
          <p:cNvSpPr txBox="1"/>
          <p:nvPr/>
        </p:nvSpPr>
        <p:spPr>
          <a:xfrm>
            <a:off x="370732" y="4839272"/>
            <a:ext cx="7790966" cy="33855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</a:rPr>
              <a:t>Передача проекта управляющей структуре</a:t>
            </a:r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id="{6CF5159C-0301-4426-A8B3-2943ED9F001C}"/>
              </a:ext>
            </a:extLst>
          </p:cNvPr>
          <p:cNvSpPr/>
          <p:nvPr/>
        </p:nvSpPr>
        <p:spPr>
          <a:xfrm>
            <a:off x="4266215" y="4523320"/>
            <a:ext cx="209132" cy="25491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ac31705d43_0_26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gac31705d43_0_26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Текст 14">
            <a:extLst>
              <a:ext uri="{FF2B5EF4-FFF2-40B4-BE49-F238E27FC236}">
                <a16:creationId xmlns:a16="http://schemas.microsoft.com/office/drawing/2014/main" id="{97A40DB3-BF1C-4991-83EB-4C766EC506C0}"/>
              </a:ext>
            </a:extLst>
          </p:cNvPr>
          <p:cNvSpPr txBox="1">
            <a:spLocks/>
          </p:cNvSpPr>
          <p:nvPr/>
        </p:nvSpPr>
        <p:spPr>
          <a:xfrm>
            <a:off x="1112196" y="4183333"/>
            <a:ext cx="2620791" cy="1742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C1831C-B086-46C4-8523-4DDBDAFFA6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47" t="14051" r="57415" b="78450"/>
          <a:stretch/>
        </p:blipFill>
        <p:spPr>
          <a:xfrm>
            <a:off x="279919" y="355846"/>
            <a:ext cx="2307772" cy="385665"/>
          </a:xfrm>
          <a:prstGeom prst="rect">
            <a:avLst/>
          </a:prstGeom>
        </p:spPr>
      </p:pic>
      <p:pic>
        <p:nvPicPr>
          <p:cNvPr id="7" name="object 6">
            <a:extLst>
              <a:ext uri="{FF2B5EF4-FFF2-40B4-BE49-F238E27FC236}">
                <a16:creationId xmlns:a16="http://schemas.microsoft.com/office/drawing/2014/main" id="{A4701E6C-C784-43E2-8BD0-8F71258E337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4134991"/>
            <a:ext cx="2935090" cy="2174329"/>
          </a:xfrm>
          <a:prstGeom prst="rect">
            <a:avLst/>
          </a:prstGeom>
        </p:spPr>
      </p:pic>
      <p:pic>
        <p:nvPicPr>
          <p:cNvPr id="8" name="object 2">
            <a:extLst>
              <a:ext uri="{FF2B5EF4-FFF2-40B4-BE49-F238E27FC236}">
                <a16:creationId xmlns:a16="http://schemas.microsoft.com/office/drawing/2014/main" id="{CE28B6D9-22F2-459E-8C2A-2A8CD1681DC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" y="741511"/>
            <a:ext cx="4665306" cy="3277602"/>
          </a:xfrm>
          <a:prstGeom prst="rect">
            <a:avLst/>
          </a:prstGeom>
        </p:spPr>
      </p:pic>
      <p:pic>
        <p:nvPicPr>
          <p:cNvPr id="9" name="object 3">
            <a:extLst>
              <a:ext uri="{FF2B5EF4-FFF2-40B4-BE49-F238E27FC236}">
                <a16:creationId xmlns:a16="http://schemas.microsoft.com/office/drawing/2014/main" id="{0523F575-4303-455B-B49C-107F670B655D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825977" y="741511"/>
            <a:ext cx="4318023" cy="3277602"/>
          </a:xfrm>
          <a:prstGeom prst="rect">
            <a:avLst/>
          </a:prstGeom>
        </p:spPr>
      </p:pic>
      <p:pic>
        <p:nvPicPr>
          <p:cNvPr id="11" name="object 4">
            <a:extLst>
              <a:ext uri="{FF2B5EF4-FFF2-40B4-BE49-F238E27FC236}">
                <a16:creationId xmlns:a16="http://schemas.microsoft.com/office/drawing/2014/main" id="{D46C0FE2-5EAA-463D-B4CF-1A474FD4A75C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104455" y="4148220"/>
            <a:ext cx="2935090" cy="2174326"/>
          </a:xfrm>
          <a:prstGeom prst="rect">
            <a:avLst/>
          </a:prstGeom>
        </p:spPr>
      </p:pic>
      <p:pic>
        <p:nvPicPr>
          <p:cNvPr id="12" name="object 5">
            <a:extLst>
              <a:ext uri="{FF2B5EF4-FFF2-40B4-BE49-F238E27FC236}">
                <a16:creationId xmlns:a16="http://schemas.microsoft.com/office/drawing/2014/main" id="{2CC32069-EDE5-4504-8BA9-31099D44A148}"/>
              </a:ext>
            </a:extLst>
          </p:cNvPr>
          <p:cNvPicPr/>
          <p:nvPr/>
        </p:nvPicPr>
        <p:blipFill rotWithShape="1">
          <a:blip r:embed="rId9" cstate="print"/>
          <a:srcRect t="8680"/>
          <a:stretch/>
        </p:blipFill>
        <p:spPr>
          <a:xfrm>
            <a:off x="6208910" y="4158478"/>
            <a:ext cx="2935090" cy="215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066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ac31705d43_0_26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gac31705d43_0_26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Текст 14">
            <a:extLst>
              <a:ext uri="{FF2B5EF4-FFF2-40B4-BE49-F238E27FC236}">
                <a16:creationId xmlns:a16="http://schemas.microsoft.com/office/drawing/2014/main" id="{97A40DB3-BF1C-4991-83EB-4C766EC506C0}"/>
              </a:ext>
            </a:extLst>
          </p:cNvPr>
          <p:cNvSpPr txBox="1">
            <a:spLocks/>
          </p:cNvSpPr>
          <p:nvPr/>
        </p:nvSpPr>
        <p:spPr>
          <a:xfrm>
            <a:off x="1112196" y="4183333"/>
            <a:ext cx="2620791" cy="1742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C76FB2-B52C-4564-A5A7-2DFDA8971C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43" t="13085" r="15986" b="79659"/>
          <a:stretch/>
        </p:blipFill>
        <p:spPr>
          <a:xfrm>
            <a:off x="441649" y="261257"/>
            <a:ext cx="6114662" cy="373223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id="{D945EF43-8629-46AB-BC33-D6851FB9117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5876" y="688922"/>
            <a:ext cx="4019828" cy="2740078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FAEC393D-F3F5-4FD3-8ED0-75EB86E69A24}"/>
              </a:ext>
            </a:extLst>
          </p:cNvPr>
          <p:cNvSpPr txBox="1"/>
          <p:nvPr/>
        </p:nvSpPr>
        <p:spPr>
          <a:xfrm>
            <a:off x="137362" y="3650006"/>
            <a:ext cx="4434638" cy="26109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6409" marR="508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latin typeface="+mj-lt"/>
                <a:cs typeface="Trebuchet MS"/>
              </a:rPr>
              <a:t>Реализация </a:t>
            </a:r>
            <a:r>
              <a:rPr sz="1200" spc="35" dirty="0">
                <a:latin typeface="+mj-lt"/>
                <a:cs typeface="Trebuchet MS"/>
              </a:rPr>
              <a:t>данного </a:t>
            </a:r>
            <a:r>
              <a:rPr sz="1200" spc="10" dirty="0">
                <a:latin typeface="+mj-lt"/>
                <a:cs typeface="Trebuchet MS"/>
              </a:rPr>
              <a:t>проекта, </a:t>
            </a:r>
            <a:r>
              <a:rPr sz="1200" spc="70" dirty="0" err="1">
                <a:latin typeface="+mj-lt"/>
                <a:cs typeface="Trebuchet MS"/>
              </a:rPr>
              <a:t>помимо</a:t>
            </a:r>
            <a:r>
              <a:rPr sz="1200" spc="70" dirty="0">
                <a:latin typeface="+mj-lt"/>
                <a:cs typeface="Trebuchet MS"/>
              </a:rPr>
              <a:t> </a:t>
            </a:r>
            <a:r>
              <a:rPr sz="1200" spc="35" dirty="0" err="1">
                <a:latin typeface="+mj-lt"/>
                <a:cs typeface="Trebuchet MS"/>
              </a:rPr>
              <a:t>реше</a:t>
            </a:r>
            <a:r>
              <a:rPr sz="1200" spc="10" dirty="0" err="1">
                <a:latin typeface="+mj-lt"/>
                <a:cs typeface="Trebuchet MS"/>
              </a:rPr>
              <a:t>ния</a:t>
            </a:r>
            <a:r>
              <a:rPr sz="1200" spc="10" dirty="0">
                <a:latin typeface="+mj-lt"/>
                <a:cs typeface="Trebuchet MS"/>
              </a:rPr>
              <a:t> </a:t>
            </a:r>
            <a:r>
              <a:rPr sz="1200" spc="-15" dirty="0">
                <a:latin typeface="+mj-lt"/>
                <a:cs typeface="Trebuchet MS"/>
              </a:rPr>
              <a:t>задач </a:t>
            </a:r>
            <a:r>
              <a:rPr sz="1200" dirty="0">
                <a:latin typeface="+mj-lt"/>
                <a:cs typeface="Trebuchet MS"/>
              </a:rPr>
              <a:t>улучшения качества </a:t>
            </a:r>
            <a:r>
              <a:rPr sz="1200" spc="25" dirty="0">
                <a:latin typeface="+mj-lt"/>
                <a:cs typeface="Trebuchet MS"/>
              </a:rPr>
              <a:t>благоустройства </a:t>
            </a:r>
            <a:r>
              <a:rPr sz="1200" spc="30" dirty="0">
                <a:latin typeface="+mj-lt"/>
                <a:cs typeface="Trebuchet MS"/>
              </a:rPr>
              <a:t> </a:t>
            </a:r>
            <a:r>
              <a:rPr sz="1200" spc="45" dirty="0">
                <a:latin typeface="+mj-lt"/>
                <a:cs typeface="Trebuchet MS"/>
              </a:rPr>
              <a:t>общественной </a:t>
            </a:r>
            <a:r>
              <a:rPr sz="1200" spc="15" dirty="0">
                <a:latin typeface="+mj-lt"/>
                <a:cs typeface="Trebuchet MS"/>
              </a:rPr>
              <a:t>территории, </a:t>
            </a:r>
            <a:r>
              <a:rPr sz="1200" spc="25" dirty="0">
                <a:latin typeface="+mj-lt"/>
                <a:cs typeface="Trebuchet MS"/>
              </a:rPr>
              <a:t>и </a:t>
            </a:r>
            <a:r>
              <a:rPr sz="1200" spc="-25" dirty="0">
                <a:latin typeface="+mj-lt"/>
                <a:cs typeface="Trebuchet MS"/>
              </a:rPr>
              <a:t>как </a:t>
            </a:r>
            <a:r>
              <a:rPr sz="1200" spc="10" dirty="0">
                <a:latin typeface="+mj-lt"/>
                <a:cs typeface="Trebuchet MS"/>
              </a:rPr>
              <a:t>следствие </a:t>
            </a:r>
            <a:r>
              <a:rPr sz="1200" spc="15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повышение</a:t>
            </a:r>
            <a:r>
              <a:rPr sz="1200" spc="-70" dirty="0">
                <a:latin typeface="+mj-lt"/>
                <a:cs typeface="Trebuchet MS"/>
              </a:rPr>
              <a:t> </a:t>
            </a:r>
            <a:r>
              <a:rPr sz="1200" spc="30" dirty="0">
                <a:latin typeface="+mj-lt"/>
                <a:cs typeface="Trebuchet MS"/>
              </a:rPr>
              <a:t>уровня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30" dirty="0">
                <a:latin typeface="+mj-lt"/>
                <a:cs typeface="Trebuchet MS"/>
              </a:rPr>
              <a:t>удовлетворенности</a:t>
            </a:r>
            <a:r>
              <a:rPr sz="1200" spc="-70" dirty="0">
                <a:latin typeface="+mj-lt"/>
                <a:cs typeface="Trebuchet MS"/>
              </a:rPr>
              <a:t> </a:t>
            </a:r>
            <a:r>
              <a:rPr sz="1200" dirty="0">
                <a:latin typeface="+mj-lt"/>
                <a:cs typeface="Trebuchet MS"/>
              </a:rPr>
              <a:t>жителей </a:t>
            </a:r>
            <a:r>
              <a:rPr sz="1200" spc="-405" dirty="0">
                <a:latin typeface="+mj-lt"/>
                <a:cs typeface="Trebuchet MS"/>
              </a:rPr>
              <a:t> </a:t>
            </a:r>
            <a:r>
              <a:rPr sz="1200" spc="-40" dirty="0">
                <a:latin typeface="+mj-lt"/>
                <a:cs typeface="Trebuchet MS"/>
              </a:rPr>
              <a:t>к</a:t>
            </a:r>
            <a:r>
              <a:rPr sz="1200" spc="25" dirty="0">
                <a:latin typeface="+mj-lt"/>
                <a:cs typeface="Trebuchet MS"/>
              </a:rPr>
              <a:t>ачеством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20" dirty="0">
                <a:latin typeface="+mj-lt"/>
                <a:cs typeface="Trebuchet MS"/>
              </a:rPr>
              <a:t>жизни,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40" dirty="0">
                <a:latin typeface="+mj-lt"/>
                <a:cs typeface="Trebuchet MS"/>
              </a:rPr>
              <a:t>с</a:t>
            </a:r>
            <a:r>
              <a:rPr sz="1200" spc="100" dirty="0">
                <a:latin typeface="+mj-lt"/>
                <a:cs typeface="Trebuchet MS"/>
              </a:rPr>
              <a:t>о</a:t>
            </a:r>
            <a:r>
              <a:rPr sz="1200" spc="-35" dirty="0">
                <a:latin typeface="+mj-lt"/>
                <a:cs typeface="Trebuchet MS"/>
              </a:rPr>
              <a:t>з</a:t>
            </a:r>
            <a:r>
              <a:rPr sz="1200" dirty="0">
                <a:latin typeface="+mj-lt"/>
                <a:cs typeface="Trebuchet MS"/>
              </a:rPr>
              <a:t>да</a:t>
            </a:r>
            <a:r>
              <a:rPr sz="1200" spc="-10" dirty="0">
                <a:latin typeface="+mj-lt"/>
                <a:cs typeface="Trebuchet MS"/>
              </a:rPr>
              <a:t>е</a:t>
            </a:r>
            <a:r>
              <a:rPr sz="1200" spc="35" dirty="0">
                <a:latin typeface="+mj-lt"/>
                <a:cs typeface="Trebuchet MS"/>
              </a:rPr>
              <a:t>т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10" dirty="0">
                <a:latin typeface="+mj-lt"/>
                <a:cs typeface="Trebuchet MS"/>
              </a:rPr>
              <a:t>у</a:t>
            </a:r>
            <a:r>
              <a:rPr sz="1200" spc="15" dirty="0">
                <a:latin typeface="+mj-lt"/>
                <a:cs typeface="Trebuchet MS"/>
              </a:rPr>
              <a:t>словия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35" dirty="0">
                <a:latin typeface="+mj-lt"/>
                <a:cs typeface="Trebuchet MS"/>
              </a:rPr>
              <a:t>для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5" dirty="0">
                <a:latin typeface="+mj-lt"/>
                <a:cs typeface="Trebuchet MS"/>
              </a:rPr>
              <a:t>развития  </a:t>
            </a:r>
            <a:r>
              <a:rPr sz="1200" spc="20" dirty="0">
                <a:latin typeface="+mj-lt"/>
                <a:cs typeface="Trebuchet MS"/>
              </a:rPr>
              <a:t>прилегающей </a:t>
            </a:r>
            <a:r>
              <a:rPr sz="1200" spc="15" dirty="0">
                <a:latin typeface="+mj-lt"/>
                <a:cs typeface="Trebuchet MS"/>
              </a:rPr>
              <a:t>территории. </a:t>
            </a:r>
            <a:r>
              <a:rPr sz="1200" spc="35" dirty="0">
                <a:latin typeface="+mj-lt"/>
                <a:cs typeface="Trebuchet MS"/>
              </a:rPr>
              <a:t>Создание </a:t>
            </a:r>
            <a:r>
              <a:rPr sz="1200" spc="40" dirty="0">
                <a:latin typeface="+mj-lt"/>
                <a:cs typeface="Trebuchet MS"/>
              </a:rPr>
              <a:t>современ- </a:t>
            </a:r>
            <a:r>
              <a:rPr sz="1200" spc="-409" dirty="0">
                <a:latin typeface="+mj-lt"/>
                <a:cs typeface="Trebuchet MS"/>
              </a:rPr>
              <a:t> </a:t>
            </a:r>
            <a:r>
              <a:rPr sz="1200" spc="50" dirty="0">
                <a:latin typeface="+mj-lt"/>
                <a:cs typeface="Trebuchet MS"/>
              </a:rPr>
              <a:t>ного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и</a:t>
            </a:r>
            <a:r>
              <a:rPr sz="1200" spc="-70" dirty="0">
                <a:latin typeface="+mj-lt"/>
                <a:cs typeface="Trebuchet MS"/>
              </a:rPr>
              <a:t> </a:t>
            </a:r>
            <a:r>
              <a:rPr sz="1200" spc="35" dirty="0">
                <a:latin typeface="+mj-lt"/>
                <a:cs typeface="Trebuchet MS"/>
              </a:rPr>
              <a:t>комфортного</a:t>
            </a:r>
            <a:r>
              <a:rPr sz="1200" spc="-70" dirty="0">
                <a:latin typeface="+mj-lt"/>
                <a:cs typeface="Trebuchet MS"/>
              </a:rPr>
              <a:t> </a:t>
            </a:r>
            <a:r>
              <a:rPr sz="1200" spc="35" dirty="0">
                <a:latin typeface="+mj-lt"/>
                <a:cs typeface="Trebuchet MS"/>
              </a:rPr>
              <a:t>рекреационного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55" dirty="0">
                <a:latin typeface="+mj-lt"/>
                <a:cs typeface="Trebuchet MS"/>
              </a:rPr>
              <a:t>простран- </a:t>
            </a:r>
            <a:r>
              <a:rPr sz="1200" spc="-405" dirty="0">
                <a:latin typeface="+mj-lt"/>
                <a:cs typeface="Trebuchet MS"/>
              </a:rPr>
              <a:t> </a:t>
            </a:r>
            <a:r>
              <a:rPr sz="1200" spc="20" dirty="0">
                <a:latin typeface="+mj-lt"/>
                <a:cs typeface="Trebuchet MS"/>
              </a:rPr>
              <a:t>ства </a:t>
            </a:r>
            <a:r>
              <a:rPr sz="1200" spc="-20" dirty="0">
                <a:latin typeface="+mj-lt"/>
                <a:cs typeface="Trebuchet MS"/>
              </a:rPr>
              <a:t>в </a:t>
            </a:r>
            <a:r>
              <a:rPr sz="1200" dirty="0">
                <a:latin typeface="+mj-lt"/>
                <a:cs typeface="Trebuchet MS"/>
              </a:rPr>
              <a:t>черте </a:t>
            </a:r>
            <a:r>
              <a:rPr sz="1200" spc="5" dirty="0">
                <a:latin typeface="+mj-lt"/>
                <a:cs typeface="Trebuchet MS"/>
              </a:rPr>
              <a:t>города, </a:t>
            </a:r>
            <a:r>
              <a:rPr sz="1200" spc="15" dirty="0">
                <a:latin typeface="+mj-lt"/>
                <a:cs typeface="Trebuchet MS"/>
              </a:rPr>
              <a:t>его </a:t>
            </a:r>
            <a:r>
              <a:rPr sz="1200" spc="5" dirty="0">
                <a:latin typeface="+mj-lt"/>
                <a:cs typeface="Trebuchet MS"/>
              </a:rPr>
              <a:t>включение </a:t>
            </a:r>
            <a:r>
              <a:rPr sz="1200" spc="-20" dirty="0">
                <a:latin typeface="+mj-lt"/>
                <a:cs typeface="Trebuchet MS"/>
              </a:rPr>
              <a:t>в </a:t>
            </a:r>
            <a:r>
              <a:rPr sz="1200" spc="40" dirty="0">
                <a:latin typeface="+mj-lt"/>
                <a:cs typeface="Trebuchet MS"/>
              </a:rPr>
              <a:t>общее </a:t>
            </a:r>
            <a:r>
              <a:rPr sz="1200" spc="45" dirty="0">
                <a:latin typeface="+mj-lt"/>
                <a:cs typeface="Trebuchet MS"/>
              </a:rPr>
              <a:t> </a:t>
            </a:r>
            <a:r>
              <a:rPr sz="1200" spc="35" dirty="0">
                <a:latin typeface="+mj-lt"/>
                <a:cs typeface="Trebuchet MS"/>
              </a:rPr>
              <a:t>рекреационное </a:t>
            </a:r>
            <a:r>
              <a:rPr sz="1200" spc="50" dirty="0">
                <a:latin typeface="+mj-lt"/>
                <a:cs typeface="Trebuchet MS"/>
              </a:rPr>
              <a:t>пространство </a:t>
            </a:r>
            <a:r>
              <a:rPr sz="1200" spc="30" dirty="0">
                <a:latin typeface="+mj-lt"/>
                <a:cs typeface="Trebuchet MS"/>
              </a:rPr>
              <a:t>города </a:t>
            </a:r>
            <a:r>
              <a:rPr sz="1200" spc="25" dirty="0">
                <a:latin typeface="+mj-lt"/>
                <a:cs typeface="Trebuchet MS"/>
              </a:rPr>
              <a:t>позволит </a:t>
            </a:r>
            <a:r>
              <a:rPr sz="1200" spc="30" dirty="0">
                <a:latin typeface="+mj-lt"/>
                <a:cs typeface="Trebuchet MS"/>
              </a:rPr>
              <a:t> </a:t>
            </a:r>
            <a:r>
              <a:rPr sz="1200" spc="-5" dirty="0">
                <a:latin typeface="+mj-lt"/>
                <a:cs typeface="Trebuchet MS"/>
              </a:rPr>
              <a:t>привлечь </a:t>
            </a:r>
            <a:r>
              <a:rPr sz="1200" spc="15" dirty="0">
                <a:latin typeface="+mj-lt"/>
                <a:cs typeface="Trebuchet MS"/>
              </a:rPr>
              <a:t>дополнительные </a:t>
            </a:r>
            <a:r>
              <a:rPr sz="1200" spc="10" dirty="0">
                <a:latin typeface="+mj-lt"/>
                <a:cs typeface="Trebuchet MS"/>
              </a:rPr>
              <a:t>инвестиции, </a:t>
            </a:r>
            <a:r>
              <a:rPr sz="1200" spc="30" dirty="0">
                <a:latin typeface="+mj-lt"/>
                <a:cs typeface="Trebuchet MS"/>
              </a:rPr>
              <a:t>направ- </a:t>
            </a:r>
            <a:r>
              <a:rPr sz="1200" spc="35" dirty="0">
                <a:latin typeface="+mj-lt"/>
                <a:cs typeface="Trebuchet MS"/>
              </a:rPr>
              <a:t> </a:t>
            </a:r>
            <a:r>
              <a:rPr sz="1200" spc="5" dirty="0">
                <a:latin typeface="+mj-lt"/>
                <a:cs typeface="Trebuchet MS"/>
              </a:rPr>
              <a:t>ленные </a:t>
            </a:r>
            <a:r>
              <a:rPr sz="1200" spc="25" dirty="0">
                <a:latin typeface="+mj-lt"/>
                <a:cs typeface="Trebuchet MS"/>
              </a:rPr>
              <a:t>на </a:t>
            </a:r>
            <a:r>
              <a:rPr sz="1200" spc="20" dirty="0">
                <a:latin typeface="+mj-lt"/>
                <a:cs typeface="Trebuchet MS"/>
              </a:rPr>
              <a:t>создание бизнеса </a:t>
            </a:r>
            <a:r>
              <a:rPr sz="1200" spc="85" dirty="0">
                <a:latin typeface="+mj-lt"/>
                <a:cs typeface="Trebuchet MS"/>
              </a:rPr>
              <a:t>по </a:t>
            </a:r>
            <a:r>
              <a:rPr sz="1200" spc="30" dirty="0">
                <a:latin typeface="+mj-lt"/>
                <a:cs typeface="Trebuchet MS"/>
              </a:rPr>
              <a:t>обслуживанию </a:t>
            </a:r>
            <a:r>
              <a:rPr sz="1200" spc="35" dirty="0">
                <a:latin typeface="+mj-lt"/>
                <a:cs typeface="Trebuchet MS"/>
              </a:rPr>
              <a:t> </a:t>
            </a:r>
            <a:r>
              <a:rPr sz="1200" dirty="0">
                <a:latin typeface="+mj-lt"/>
                <a:cs typeface="Trebuchet MS"/>
              </a:rPr>
              <a:t>жителей </a:t>
            </a:r>
            <a:r>
              <a:rPr sz="1200" spc="25" dirty="0">
                <a:latin typeface="+mj-lt"/>
                <a:cs typeface="Trebuchet MS"/>
              </a:rPr>
              <a:t>и </a:t>
            </a:r>
            <a:r>
              <a:rPr sz="1200" spc="15" dirty="0">
                <a:latin typeface="+mj-lt"/>
                <a:cs typeface="Trebuchet MS"/>
              </a:rPr>
              <a:t>туристов, </a:t>
            </a:r>
            <a:r>
              <a:rPr sz="1200" spc="-20" dirty="0">
                <a:latin typeface="+mj-lt"/>
                <a:cs typeface="Trebuchet MS"/>
              </a:rPr>
              <a:t>в </a:t>
            </a:r>
            <a:r>
              <a:rPr sz="1200" spc="10" dirty="0">
                <a:latin typeface="+mj-lt"/>
                <a:cs typeface="Trebuchet MS"/>
              </a:rPr>
              <a:t>развитие </a:t>
            </a:r>
            <a:r>
              <a:rPr sz="1200" spc="35" dirty="0">
                <a:latin typeface="+mj-lt"/>
                <a:cs typeface="Trebuchet MS"/>
              </a:rPr>
              <a:t>данной терри- </a:t>
            </a:r>
            <a:r>
              <a:rPr sz="1200" spc="40" dirty="0">
                <a:latin typeface="+mj-lt"/>
                <a:cs typeface="Trebuchet MS"/>
              </a:rPr>
              <a:t> </a:t>
            </a:r>
            <a:r>
              <a:rPr sz="1200" spc="5" dirty="0">
                <a:latin typeface="+mj-lt"/>
                <a:cs typeface="Trebuchet MS"/>
              </a:rPr>
              <a:t>тории.</a:t>
            </a:r>
            <a:endParaRPr sz="1200" dirty="0">
              <a:latin typeface="+mj-lt"/>
              <a:cs typeface="Trebuchet MS"/>
            </a:endParaRPr>
          </a:p>
          <a:p>
            <a:pPr>
              <a:lnSpc>
                <a:spcPct val="100000"/>
              </a:lnSpc>
            </a:pPr>
            <a:endParaRPr sz="1200" dirty="0">
              <a:latin typeface="+mj-lt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00" dirty="0">
              <a:latin typeface="+mj-lt"/>
              <a:cs typeface="Trebuchet MS"/>
            </a:endParaRPr>
          </a:p>
        </p:txBody>
      </p:sp>
      <p:pic>
        <p:nvPicPr>
          <p:cNvPr id="12" name="object 4">
            <a:extLst>
              <a:ext uri="{FF2B5EF4-FFF2-40B4-BE49-F238E27FC236}">
                <a16:creationId xmlns:a16="http://schemas.microsoft.com/office/drawing/2014/main" id="{AF7A406D-588D-4BB6-A8DD-91A61DDBAC36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78973" y="682822"/>
            <a:ext cx="4165027" cy="562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52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ac31705d43_0_26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gac31705d43_0_26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Текст 14">
            <a:extLst>
              <a:ext uri="{FF2B5EF4-FFF2-40B4-BE49-F238E27FC236}">
                <a16:creationId xmlns:a16="http://schemas.microsoft.com/office/drawing/2014/main" id="{97A40DB3-BF1C-4991-83EB-4C766EC506C0}"/>
              </a:ext>
            </a:extLst>
          </p:cNvPr>
          <p:cNvSpPr txBox="1">
            <a:spLocks/>
          </p:cNvSpPr>
          <p:nvPr/>
        </p:nvSpPr>
        <p:spPr>
          <a:xfrm>
            <a:off x="1112196" y="4183333"/>
            <a:ext cx="2620791" cy="1742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4F44A39F-5DB4-4F74-B4CD-D928BEA4ACD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03571" y="373225"/>
            <a:ext cx="4240429" cy="5936095"/>
          </a:xfrm>
          <a:prstGeom prst="rect">
            <a:avLst/>
          </a:prstGeom>
        </p:spPr>
      </p:pic>
      <p:pic>
        <p:nvPicPr>
          <p:cNvPr id="6" name="object 3">
            <a:extLst>
              <a:ext uri="{FF2B5EF4-FFF2-40B4-BE49-F238E27FC236}">
                <a16:creationId xmlns:a16="http://schemas.microsoft.com/office/drawing/2014/main" id="{0A444653-0785-47BF-86EE-9F9801ABEB09}"/>
              </a:ext>
            </a:extLst>
          </p:cNvPr>
          <p:cNvPicPr/>
          <p:nvPr/>
        </p:nvPicPr>
        <p:blipFill rotWithShape="1">
          <a:blip r:embed="rId5" cstate="print"/>
          <a:srcRect r="2890"/>
          <a:stretch/>
        </p:blipFill>
        <p:spPr>
          <a:xfrm>
            <a:off x="12441" y="373225"/>
            <a:ext cx="4704022" cy="2834198"/>
          </a:xfrm>
          <a:prstGeom prst="rect">
            <a:avLst/>
          </a:prstGeom>
        </p:spPr>
      </p:pic>
      <p:pic>
        <p:nvPicPr>
          <p:cNvPr id="7" name="object 4">
            <a:extLst>
              <a:ext uri="{FF2B5EF4-FFF2-40B4-BE49-F238E27FC236}">
                <a16:creationId xmlns:a16="http://schemas.microsoft.com/office/drawing/2014/main" id="{F553F25D-4664-4CA9-A2A9-BDE88980E960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475122"/>
            <a:ext cx="2271029" cy="2834198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18860634-B6CC-4822-97D6-9A21D4DA2116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422591" y="3475122"/>
            <a:ext cx="2271032" cy="283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21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ac31705d43_0_26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gac31705d43_0_26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Текст 14">
            <a:extLst>
              <a:ext uri="{FF2B5EF4-FFF2-40B4-BE49-F238E27FC236}">
                <a16:creationId xmlns:a16="http://schemas.microsoft.com/office/drawing/2014/main" id="{97A40DB3-BF1C-4991-83EB-4C766EC506C0}"/>
              </a:ext>
            </a:extLst>
          </p:cNvPr>
          <p:cNvSpPr txBox="1">
            <a:spLocks/>
          </p:cNvSpPr>
          <p:nvPr/>
        </p:nvSpPr>
        <p:spPr>
          <a:xfrm>
            <a:off x="1112196" y="4183333"/>
            <a:ext cx="2620791" cy="1742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8E171D-C0F8-4CD6-8AEA-38D267C38B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35" t="12963" r="39048" b="76757"/>
          <a:stretch/>
        </p:blipFill>
        <p:spPr>
          <a:xfrm>
            <a:off x="400958" y="284311"/>
            <a:ext cx="4043266" cy="528735"/>
          </a:xfrm>
          <a:prstGeom prst="rect">
            <a:avLst/>
          </a:prstGeom>
        </p:spPr>
      </p:pic>
      <p:pic>
        <p:nvPicPr>
          <p:cNvPr id="7" name="object 2">
            <a:extLst>
              <a:ext uri="{FF2B5EF4-FFF2-40B4-BE49-F238E27FC236}">
                <a16:creationId xmlns:a16="http://schemas.microsoft.com/office/drawing/2014/main" id="{EB877828-5010-4F09-AD24-C1B1922689E4}"/>
              </a:ext>
            </a:extLst>
          </p:cNvPr>
          <p:cNvPicPr/>
          <p:nvPr/>
        </p:nvPicPr>
        <p:blipFill rotWithShape="1">
          <a:blip r:embed="rId5" cstate="print"/>
          <a:srcRect t="3036"/>
          <a:stretch/>
        </p:blipFill>
        <p:spPr>
          <a:xfrm>
            <a:off x="4576437" y="629548"/>
            <a:ext cx="4253743" cy="2706730"/>
          </a:xfrm>
          <a:prstGeom prst="rect">
            <a:avLst/>
          </a:prstGeom>
        </p:spPr>
      </p:pic>
      <p:pic>
        <p:nvPicPr>
          <p:cNvPr id="8" name="object 3">
            <a:extLst>
              <a:ext uri="{FF2B5EF4-FFF2-40B4-BE49-F238E27FC236}">
                <a16:creationId xmlns:a16="http://schemas.microsoft.com/office/drawing/2014/main" id="{8A30687C-66D2-4E33-B974-56F317E51187}"/>
              </a:ext>
            </a:extLst>
          </p:cNvPr>
          <p:cNvPicPr/>
          <p:nvPr/>
        </p:nvPicPr>
        <p:blipFill rotWithShape="1">
          <a:blip r:embed="rId6" cstate="print"/>
          <a:srcRect b="6643"/>
          <a:stretch/>
        </p:blipFill>
        <p:spPr>
          <a:xfrm>
            <a:off x="0" y="730233"/>
            <a:ext cx="2138623" cy="2606042"/>
          </a:xfrm>
          <a:prstGeom prst="rect">
            <a:avLst/>
          </a:prstGeom>
        </p:spPr>
      </p:pic>
      <p:pic>
        <p:nvPicPr>
          <p:cNvPr id="9" name="object 4">
            <a:extLst>
              <a:ext uri="{FF2B5EF4-FFF2-40B4-BE49-F238E27FC236}">
                <a16:creationId xmlns:a16="http://schemas.microsoft.com/office/drawing/2014/main" id="{0DBA2DAC-3D31-45E3-9D8B-8E2869C0407E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752" y="3521720"/>
            <a:ext cx="4307141" cy="2787600"/>
          </a:xfrm>
          <a:prstGeom prst="rect">
            <a:avLst/>
          </a:prstGeom>
        </p:spPr>
      </p:pic>
      <p:pic>
        <p:nvPicPr>
          <p:cNvPr id="11" name="object 5">
            <a:extLst>
              <a:ext uri="{FF2B5EF4-FFF2-40B4-BE49-F238E27FC236}">
                <a16:creationId xmlns:a16="http://schemas.microsoft.com/office/drawing/2014/main" id="{ACEE693B-643B-4EBB-82EB-968DA23C126A}"/>
              </a:ext>
            </a:extLst>
          </p:cNvPr>
          <p:cNvPicPr/>
          <p:nvPr/>
        </p:nvPicPr>
        <p:blipFill rotWithShape="1">
          <a:blip r:embed="rId8" cstate="print"/>
          <a:srcRect b="6643"/>
          <a:stretch/>
        </p:blipFill>
        <p:spPr>
          <a:xfrm>
            <a:off x="2361645" y="730232"/>
            <a:ext cx="1957248" cy="2606042"/>
          </a:xfrm>
          <a:prstGeom prst="rect">
            <a:avLst/>
          </a:prstGeom>
        </p:spPr>
      </p:pic>
      <p:pic>
        <p:nvPicPr>
          <p:cNvPr id="12" name="object 6">
            <a:extLst>
              <a:ext uri="{FF2B5EF4-FFF2-40B4-BE49-F238E27FC236}">
                <a16:creationId xmlns:a16="http://schemas.microsoft.com/office/drawing/2014/main" id="{A23BA37D-2A12-46A1-8FD4-340D82F2BF3F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572000" y="3521724"/>
            <a:ext cx="4253740" cy="278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798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ac31705d43_0_26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gac31705d43_0_26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Текст 14">
            <a:extLst>
              <a:ext uri="{FF2B5EF4-FFF2-40B4-BE49-F238E27FC236}">
                <a16:creationId xmlns:a16="http://schemas.microsoft.com/office/drawing/2014/main" id="{97A40DB3-BF1C-4991-83EB-4C766EC506C0}"/>
              </a:ext>
            </a:extLst>
          </p:cNvPr>
          <p:cNvSpPr txBox="1">
            <a:spLocks/>
          </p:cNvSpPr>
          <p:nvPr/>
        </p:nvSpPr>
        <p:spPr>
          <a:xfrm>
            <a:off x="1112196" y="4183333"/>
            <a:ext cx="2620791" cy="1742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6EE4C0-BCA8-4FBD-9DD4-8238854192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87" t="13325" r="61837" b="77725"/>
          <a:stretch/>
        </p:blipFill>
        <p:spPr>
          <a:xfrm>
            <a:off x="655995" y="318523"/>
            <a:ext cx="1872343" cy="460311"/>
          </a:xfrm>
          <a:prstGeom prst="rect">
            <a:avLst/>
          </a:prstGeom>
        </p:spPr>
      </p:pic>
      <p:pic>
        <p:nvPicPr>
          <p:cNvPr id="7" name="object 4">
            <a:extLst>
              <a:ext uri="{FF2B5EF4-FFF2-40B4-BE49-F238E27FC236}">
                <a16:creationId xmlns:a16="http://schemas.microsoft.com/office/drawing/2014/main" id="{B65F59FB-2BA4-4C34-9BFC-9028213E5F2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5650" y="778834"/>
            <a:ext cx="7732355" cy="553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963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ac31705d43_0_26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gac31705d43_0_26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Текст 14">
            <a:extLst>
              <a:ext uri="{FF2B5EF4-FFF2-40B4-BE49-F238E27FC236}">
                <a16:creationId xmlns:a16="http://schemas.microsoft.com/office/drawing/2014/main" id="{97A40DB3-BF1C-4991-83EB-4C766EC506C0}"/>
              </a:ext>
            </a:extLst>
          </p:cNvPr>
          <p:cNvSpPr txBox="1">
            <a:spLocks/>
          </p:cNvSpPr>
          <p:nvPr/>
        </p:nvSpPr>
        <p:spPr>
          <a:xfrm>
            <a:off x="1112196" y="4183333"/>
            <a:ext cx="2620791" cy="1742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8F5DCD41-B4D4-4EAE-A226-0846849E2EB0}"/>
              </a:ext>
            </a:extLst>
          </p:cNvPr>
          <p:cNvPicPr/>
          <p:nvPr/>
        </p:nvPicPr>
        <p:blipFill rotWithShape="1">
          <a:blip r:embed="rId4" cstate="print"/>
          <a:srcRect b="15366"/>
          <a:stretch/>
        </p:blipFill>
        <p:spPr>
          <a:xfrm>
            <a:off x="0" y="548678"/>
            <a:ext cx="4365002" cy="2473017"/>
          </a:xfrm>
          <a:prstGeom prst="rect">
            <a:avLst/>
          </a:prstGeom>
        </p:spPr>
      </p:pic>
      <p:pic>
        <p:nvPicPr>
          <p:cNvPr id="6" name="object 3">
            <a:extLst>
              <a:ext uri="{FF2B5EF4-FFF2-40B4-BE49-F238E27FC236}">
                <a16:creationId xmlns:a16="http://schemas.microsoft.com/office/drawing/2014/main" id="{F1173384-D39A-4BA3-9857-C9456098AF1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79000" y="548678"/>
            <a:ext cx="4365000" cy="5760641"/>
          </a:xfrm>
          <a:prstGeom prst="rect">
            <a:avLst/>
          </a:prstGeom>
        </p:spPr>
      </p:pic>
      <p:pic>
        <p:nvPicPr>
          <p:cNvPr id="7" name="object 4">
            <a:extLst>
              <a:ext uri="{FF2B5EF4-FFF2-40B4-BE49-F238E27FC236}">
                <a16:creationId xmlns:a16="http://schemas.microsoft.com/office/drawing/2014/main" id="{229E15C3-A7C0-4E8F-A141-09C6AB5C3F9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388841"/>
            <a:ext cx="4364999" cy="292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337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ac31705d43_0_26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gac31705d43_0_26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Текст 14">
            <a:extLst>
              <a:ext uri="{FF2B5EF4-FFF2-40B4-BE49-F238E27FC236}">
                <a16:creationId xmlns:a16="http://schemas.microsoft.com/office/drawing/2014/main" id="{97A40DB3-BF1C-4991-83EB-4C766EC506C0}"/>
              </a:ext>
            </a:extLst>
          </p:cNvPr>
          <p:cNvSpPr txBox="1">
            <a:spLocks/>
          </p:cNvSpPr>
          <p:nvPr/>
        </p:nvSpPr>
        <p:spPr>
          <a:xfrm>
            <a:off x="1112196" y="4183333"/>
            <a:ext cx="2620791" cy="1742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8707F9E3-BD24-4210-927E-66D7962971F5}"/>
              </a:ext>
            </a:extLst>
          </p:cNvPr>
          <p:cNvSpPr txBox="1"/>
          <p:nvPr/>
        </p:nvSpPr>
        <p:spPr>
          <a:xfrm>
            <a:off x="707299" y="662856"/>
            <a:ext cx="4181475" cy="44448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69240">
              <a:lnSpc>
                <a:spcPct val="100000"/>
              </a:lnSpc>
              <a:spcBef>
                <a:spcPts val="100"/>
              </a:spcBef>
            </a:pPr>
            <a:r>
              <a:rPr sz="1200" spc="10" dirty="0">
                <a:latin typeface="+mj-lt"/>
                <a:cs typeface="Trebuchet MS"/>
              </a:rPr>
              <a:t>Конфигурация </a:t>
            </a:r>
            <a:r>
              <a:rPr sz="1200" spc="15" dirty="0">
                <a:latin typeface="+mj-lt"/>
                <a:cs typeface="Trebuchet MS"/>
              </a:rPr>
              <a:t>скейт-парка </a:t>
            </a:r>
            <a:r>
              <a:rPr sz="1200" spc="25" dirty="0">
                <a:latin typeface="+mj-lt"/>
                <a:cs typeface="Trebuchet MS"/>
              </a:rPr>
              <a:t>позволит </a:t>
            </a:r>
            <a:r>
              <a:rPr sz="1200" spc="65" dirty="0">
                <a:latin typeface="+mj-lt"/>
                <a:cs typeface="Trebuchet MS"/>
              </a:rPr>
              <a:t>прово- </a:t>
            </a:r>
            <a:r>
              <a:rPr sz="1200" spc="70" dirty="0">
                <a:latin typeface="+mj-lt"/>
                <a:cs typeface="Trebuchet MS"/>
              </a:rPr>
              <a:t> </a:t>
            </a:r>
            <a:r>
              <a:rPr sz="1200" dirty="0">
                <a:latin typeface="+mj-lt"/>
                <a:cs typeface="Trebuchet MS"/>
              </a:rPr>
              <a:t>дить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85" dirty="0">
                <a:latin typeface="+mj-lt"/>
                <a:cs typeface="Trebuchet MS"/>
              </a:rPr>
              <a:t>п</a:t>
            </a:r>
            <a:r>
              <a:rPr sz="1200" spc="65" dirty="0">
                <a:latin typeface="+mj-lt"/>
                <a:cs typeface="Trebuchet MS"/>
              </a:rPr>
              <a:t>о</a:t>
            </a:r>
            <a:r>
              <a:rPr sz="1200" spc="45" dirty="0">
                <a:latin typeface="+mj-lt"/>
                <a:cs typeface="Trebuchet MS"/>
              </a:rPr>
              <a:t>лно</a:t>
            </a:r>
            <a:r>
              <a:rPr sz="1200" spc="35" dirty="0">
                <a:latin typeface="+mj-lt"/>
                <a:cs typeface="Trebuchet MS"/>
              </a:rPr>
              <a:t>ц</a:t>
            </a:r>
            <a:r>
              <a:rPr sz="1200" spc="15" dirty="0">
                <a:latin typeface="+mj-lt"/>
                <a:cs typeface="Trebuchet MS"/>
              </a:rPr>
              <a:t>енные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30" dirty="0">
                <a:latin typeface="+mj-lt"/>
                <a:cs typeface="Trebuchet MS"/>
              </a:rPr>
              <a:t>тренировки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35" dirty="0">
                <a:latin typeface="+mj-lt"/>
                <a:cs typeface="Trebuchet MS"/>
              </a:rPr>
              <a:t>для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10" dirty="0">
                <a:latin typeface="+mj-lt"/>
                <a:cs typeface="Trebuchet MS"/>
              </a:rPr>
              <a:t>новых  </a:t>
            </a:r>
            <a:r>
              <a:rPr sz="1200" spc="175" dirty="0">
                <a:latin typeface="+mj-lt"/>
                <a:cs typeface="Trebuchet MS"/>
              </a:rPr>
              <a:t>О</a:t>
            </a:r>
            <a:r>
              <a:rPr sz="1200" spc="15" dirty="0">
                <a:latin typeface="+mj-lt"/>
                <a:cs typeface="Trebuchet MS"/>
              </a:rPr>
              <a:t>лимпийских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10" dirty="0">
                <a:latin typeface="+mj-lt"/>
                <a:cs typeface="Trebuchet MS"/>
              </a:rPr>
              <a:t>дисциплин,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т</a:t>
            </a:r>
            <a:r>
              <a:rPr sz="1200" spc="-10" dirty="0">
                <a:latin typeface="+mj-lt"/>
                <a:cs typeface="Trebuchet MS"/>
              </a:rPr>
              <a:t>аких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40" dirty="0">
                <a:latin typeface="+mj-lt"/>
                <a:cs typeface="Trebuchet MS"/>
              </a:rPr>
              <a:t>к</a:t>
            </a:r>
            <a:r>
              <a:rPr sz="1200" spc="-15" dirty="0">
                <a:latin typeface="+mj-lt"/>
                <a:cs typeface="Trebuchet MS"/>
              </a:rPr>
              <a:t>ак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15" dirty="0">
                <a:latin typeface="+mj-lt"/>
                <a:cs typeface="Trebuchet MS"/>
              </a:rPr>
              <a:t>с</a:t>
            </a:r>
            <a:r>
              <a:rPr sz="1200" spc="-15" dirty="0">
                <a:latin typeface="+mj-lt"/>
                <a:cs typeface="Trebuchet MS"/>
              </a:rPr>
              <a:t>к</a:t>
            </a:r>
            <a:r>
              <a:rPr sz="1200" spc="45" dirty="0">
                <a:latin typeface="+mj-lt"/>
                <a:cs typeface="Trebuchet MS"/>
              </a:rPr>
              <a:t>ейтбор</a:t>
            </a:r>
            <a:r>
              <a:rPr sz="1200" spc="75" dirty="0">
                <a:latin typeface="+mj-lt"/>
                <a:cs typeface="Trebuchet MS"/>
              </a:rPr>
              <a:t>-  </a:t>
            </a:r>
            <a:r>
              <a:rPr sz="1200" spc="5" dirty="0">
                <a:latin typeface="+mj-lt"/>
                <a:cs typeface="Trebuchet MS"/>
              </a:rPr>
              <a:t>динг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и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10" dirty="0">
                <a:latin typeface="+mj-lt"/>
                <a:cs typeface="Trebuchet MS"/>
              </a:rPr>
              <a:t>BMX-фристайл.</a:t>
            </a:r>
            <a:r>
              <a:rPr sz="1200" spc="-70" dirty="0">
                <a:latin typeface="+mj-lt"/>
                <a:cs typeface="Trebuchet MS"/>
              </a:rPr>
              <a:t> </a:t>
            </a:r>
            <a:r>
              <a:rPr sz="1200" spc="-10" dirty="0">
                <a:latin typeface="+mj-lt"/>
                <a:cs typeface="Trebuchet MS"/>
              </a:rPr>
              <a:t>Асфальтовый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45" dirty="0">
                <a:latin typeface="+mj-lt"/>
                <a:cs typeface="Trebuchet MS"/>
              </a:rPr>
              <a:t>памп-</a:t>
            </a:r>
            <a:endParaRPr sz="1200" dirty="0">
              <a:latin typeface="+mj-lt"/>
              <a:cs typeface="Trebuchet MS"/>
            </a:endParaRPr>
          </a:p>
          <a:p>
            <a:pPr marL="12700" marR="187325">
              <a:lnSpc>
                <a:spcPct val="100000"/>
              </a:lnSpc>
            </a:pPr>
            <a:r>
              <a:rPr sz="1200" spc="15" dirty="0">
                <a:latin typeface="+mj-lt"/>
                <a:cs typeface="Trebuchet MS"/>
              </a:rPr>
              <a:t>трек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390" dirty="0">
                <a:latin typeface="+mj-lt"/>
                <a:cs typeface="Trebuchet MS"/>
              </a:rPr>
              <a:t>–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30" dirty="0">
                <a:latin typeface="+mj-lt"/>
                <a:cs typeface="Trebuchet MS"/>
              </a:rPr>
              <a:t>тренировочная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20" dirty="0">
                <a:latin typeface="+mj-lt"/>
                <a:cs typeface="Trebuchet MS"/>
              </a:rPr>
              <a:t>площад</a:t>
            </a:r>
            <a:r>
              <a:rPr sz="1200" spc="5" dirty="0">
                <a:latin typeface="+mj-lt"/>
                <a:cs typeface="Trebuchet MS"/>
              </a:rPr>
              <a:t>ка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35" dirty="0">
                <a:latin typeface="+mj-lt"/>
                <a:cs typeface="Trebuchet MS"/>
              </a:rPr>
              <a:t>для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175" dirty="0">
                <a:latin typeface="+mj-lt"/>
                <a:cs typeface="Trebuchet MS"/>
              </a:rPr>
              <a:t>О</a:t>
            </a:r>
            <a:r>
              <a:rPr sz="1200" spc="20" dirty="0">
                <a:latin typeface="+mj-lt"/>
                <a:cs typeface="Trebuchet MS"/>
              </a:rPr>
              <a:t>лимпий</a:t>
            </a:r>
            <a:r>
              <a:rPr sz="1200" spc="75" dirty="0">
                <a:latin typeface="+mj-lt"/>
                <a:cs typeface="Trebuchet MS"/>
              </a:rPr>
              <a:t>-  </a:t>
            </a:r>
            <a:r>
              <a:rPr sz="1200" spc="35" dirty="0">
                <a:latin typeface="+mj-lt"/>
                <a:cs typeface="Trebuchet MS"/>
              </a:rPr>
              <a:t>ской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20" dirty="0">
                <a:latin typeface="+mj-lt"/>
                <a:cs typeface="Trebuchet MS"/>
              </a:rPr>
              <a:t>дисциплины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35" dirty="0">
                <a:latin typeface="+mj-lt"/>
                <a:cs typeface="Trebuchet MS"/>
              </a:rPr>
              <a:t>BMX-cross.</a:t>
            </a:r>
            <a:endParaRPr sz="1200" dirty="0">
              <a:latin typeface="+mj-lt"/>
              <a:cs typeface="Trebuchet MS"/>
            </a:endParaRPr>
          </a:p>
          <a:p>
            <a:pPr marL="12700" marR="191770">
              <a:lnSpc>
                <a:spcPct val="100000"/>
              </a:lnSpc>
            </a:pPr>
            <a:r>
              <a:rPr sz="1200" spc="35" dirty="0">
                <a:latin typeface="+mj-lt"/>
                <a:cs typeface="Trebuchet MS"/>
              </a:rPr>
              <a:t>Памп-трек </a:t>
            </a:r>
            <a:r>
              <a:rPr sz="1200" spc="15" dirty="0">
                <a:latin typeface="+mj-lt"/>
                <a:cs typeface="Trebuchet MS"/>
              </a:rPr>
              <a:t>позволяет </a:t>
            </a:r>
            <a:r>
              <a:rPr sz="1200" spc="25" dirty="0">
                <a:latin typeface="+mj-lt"/>
                <a:cs typeface="Trebuchet MS"/>
              </a:rPr>
              <a:t>проходить </a:t>
            </a:r>
            <a:r>
              <a:rPr sz="1200" spc="35" dirty="0">
                <a:latin typeface="+mj-lt"/>
                <a:cs typeface="Trebuchet MS"/>
              </a:rPr>
              <a:t>траекторию </a:t>
            </a:r>
            <a:r>
              <a:rPr sz="1200" spc="40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трассы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dirty="0">
                <a:latin typeface="+mj-lt"/>
                <a:cs typeface="Trebuchet MS"/>
              </a:rPr>
              <a:t>без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70" dirty="0">
                <a:latin typeface="+mj-lt"/>
                <a:cs typeface="Trebuchet MS"/>
              </a:rPr>
              <a:t>помощи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spc="5" dirty="0">
                <a:latin typeface="+mj-lt"/>
                <a:cs typeface="Trebuchet MS"/>
              </a:rPr>
              <a:t>педалей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dirty="0">
                <a:latin typeface="+mj-lt"/>
                <a:cs typeface="Trebuchet MS"/>
              </a:rPr>
              <a:t>или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-5" dirty="0">
                <a:latin typeface="+mj-lt"/>
                <a:cs typeface="Trebuchet MS"/>
              </a:rPr>
              <a:t>отталкивания. </a:t>
            </a:r>
            <a:r>
              <a:rPr sz="1200" spc="-409" dirty="0">
                <a:latin typeface="+mj-lt"/>
                <a:cs typeface="Trebuchet MS"/>
              </a:rPr>
              <a:t> </a:t>
            </a:r>
            <a:r>
              <a:rPr sz="1200" spc="60" dirty="0">
                <a:latin typeface="+mj-lt"/>
                <a:cs typeface="Trebuchet MS"/>
              </a:rPr>
              <a:t>На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30" dirty="0">
                <a:latin typeface="+mj-lt"/>
                <a:cs typeface="Trebuchet MS"/>
              </a:rPr>
              <a:t>нем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40" dirty="0">
                <a:latin typeface="+mj-lt"/>
                <a:cs typeface="Trebuchet MS"/>
              </a:rPr>
              <a:t>могут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5" dirty="0">
                <a:latin typeface="+mj-lt"/>
                <a:cs typeface="Trebuchet MS"/>
              </a:rPr>
              <a:t>кататься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15" dirty="0">
                <a:latin typeface="+mj-lt"/>
                <a:cs typeface="Trebuchet MS"/>
              </a:rPr>
              <a:t>люди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65" dirty="0">
                <a:latin typeface="+mj-lt"/>
                <a:cs typeface="Trebuchet MS"/>
              </a:rPr>
              <a:t>от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55" dirty="0">
                <a:latin typeface="+mj-lt"/>
                <a:cs typeface="Trebuchet MS"/>
              </a:rPr>
              <a:t>2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50" dirty="0">
                <a:latin typeface="+mj-lt"/>
                <a:cs typeface="Trebuchet MS"/>
              </a:rPr>
              <a:t>до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65" dirty="0">
                <a:latin typeface="+mj-lt"/>
                <a:cs typeface="Trebuchet MS"/>
              </a:rPr>
              <a:t>70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70" dirty="0">
                <a:latin typeface="+mj-lt"/>
                <a:cs typeface="Trebuchet MS"/>
              </a:rPr>
              <a:t>лет.</a:t>
            </a:r>
            <a:endParaRPr sz="1200" dirty="0">
              <a:latin typeface="+mj-lt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200" spc="80" dirty="0">
                <a:latin typeface="+mj-lt"/>
                <a:cs typeface="Trebuchet MS"/>
              </a:rPr>
              <a:t>Помимо </a:t>
            </a:r>
            <a:r>
              <a:rPr sz="1200" spc="20" dirty="0">
                <a:latin typeface="+mj-lt"/>
                <a:cs typeface="Trebuchet MS"/>
              </a:rPr>
              <a:t>наполнения </a:t>
            </a:r>
            <a:r>
              <a:rPr sz="1200" spc="40" dirty="0">
                <a:latin typeface="+mj-lt"/>
                <a:cs typeface="Trebuchet MS"/>
              </a:rPr>
              <a:t>пространства </a:t>
            </a:r>
            <a:r>
              <a:rPr sz="1200" spc="30" dirty="0">
                <a:latin typeface="+mj-lt"/>
                <a:cs typeface="Trebuchet MS"/>
              </a:rPr>
              <a:t>новыми </a:t>
            </a:r>
            <a:r>
              <a:rPr sz="1200" spc="35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сценариями </a:t>
            </a:r>
            <a:r>
              <a:rPr sz="1200" spc="5" dirty="0">
                <a:latin typeface="+mj-lt"/>
                <a:cs typeface="Trebuchet MS"/>
              </a:rPr>
              <a:t>физической </a:t>
            </a:r>
            <a:r>
              <a:rPr sz="1200" spc="15" dirty="0">
                <a:latin typeface="+mj-lt"/>
                <a:cs typeface="Trebuchet MS"/>
              </a:rPr>
              <a:t>активности, </a:t>
            </a:r>
            <a:r>
              <a:rPr sz="1200" spc="30" dirty="0">
                <a:latin typeface="+mj-lt"/>
                <a:cs typeface="Trebuchet MS"/>
              </a:rPr>
              <a:t>концепция </a:t>
            </a:r>
            <a:r>
              <a:rPr sz="1200" spc="-409" dirty="0">
                <a:latin typeface="+mj-lt"/>
                <a:cs typeface="Trebuchet MS"/>
              </a:rPr>
              <a:t> </a:t>
            </a:r>
            <a:r>
              <a:rPr sz="1200" spc="15" dirty="0">
                <a:latin typeface="+mj-lt"/>
                <a:cs typeface="Trebuchet MS"/>
              </a:rPr>
              <a:t>предполагает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spc="20" dirty="0">
                <a:latin typeface="+mj-lt"/>
                <a:cs typeface="Trebuchet MS"/>
              </a:rPr>
              <a:t>создание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spc="10" dirty="0">
                <a:latin typeface="+mj-lt"/>
                <a:cs typeface="Trebuchet MS"/>
              </a:rPr>
              <a:t>уединенных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45" dirty="0">
                <a:latin typeface="+mj-lt"/>
                <a:cs typeface="Trebuchet MS"/>
              </a:rPr>
              <a:t>пространств </a:t>
            </a:r>
            <a:r>
              <a:rPr sz="1200" spc="-409" dirty="0">
                <a:latin typeface="+mj-lt"/>
                <a:cs typeface="Trebuchet MS"/>
              </a:rPr>
              <a:t> </a:t>
            </a:r>
            <a:r>
              <a:rPr sz="1200" spc="-35" dirty="0">
                <a:latin typeface="+mj-lt"/>
                <a:cs typeface="Trebuchet MS"/>
              </a:rPr>
              <a:t>для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5" dirty="0">
                <a:latin typeface="+mj-lt"/>
                <a:cs typeface="Trebuchet MS"/>
              </a:rPr>
              <a:t>ти</a:t>
            </a:r>
            <a:r>
              <a:rPr sz="1200" spc="-20" dirty="0">
                <a:latin typeface="+mj-lt"/>
                <a:cs typeface="Trebuchet MS"/>
              </a:rPr>
              <a:t>х</a:t>
            </a:r>
            <a:r>
              <a:rPr sz="1200" spc="40" dirty="0">
                <a:latin typeface="+mj-lt"/>
                <a:cs typeface="Trebuchet MS"/>
              </a:rPr>
              <a:t>о</a:t>
            </a:r>
            <a:r>
              <a:rPr sz="1200" dirty="0">
                <a:latin typeface="+mj-lt"/>
                <a:cs typeface="Trebuchet MS"/>
              </a:rPr>
              <a:t>г</a:t>
            </a:r>
            <a:r>
              <a:rPr sz="1200" spc="120" dirty="0">
                <a:latin typeface="+mj-lt"/>
                <a:cs typeface="Trebuchet MS"/>
              </a:rPr>
              <a:t>о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90" dirty="0">
                <a:latin typeface="+mj-lt"/>
                <a:cs typeface="Trebuchet MS"/>
              </a:rPr>
              <a:t>о</a:t>
            </a:r>
            <a:r>
              <a:rPr sz="1200" spc="-25" dirty="0">
                <a:latin typeface="+mj-lt"/>
                <a:cs typeface="Trebuchet MS"/>
              </a:rPr>
              <a:t>т</a:t>
            </a:r>
            <a:r>
              <a:rPr sz="1200" spc="-20" dirty="0">
                <a:latin typeface="+mj-lt"/>
                <a:cs typeface="Trebuchet MS"/>
              </a:rPr>
              <a:t>дыха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и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10" dirty="0">
                <a:latin typeface="+mj-lt"/>
                <a:cs typeface="Trebuchet MS"/>
              </a:rPr>
              <a:t>занятий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10" dirty="0">
                <a:latin typeface="+mj-lt"/>
                <a:cs typeface="Trebuchet MS"/>
              </a:rPr>
              <a:t>шахм</a:t>
            </a:r>
            <a:r>
              <a:rPr sz="1200" spc="-5" dirty="0">
                <a:latin typeface="+mj-lt"/>
                <a:cs typeface="Trebuchet MS"/>
              </a:rPr>
              <a:t>а</a:t>
            </a:r>
            <a:r>
              <a:rPr sz="1200" spc="40" dirty="0">
                <a:latin typeface="+mj-lt"/>
                <a:cs typeface="Trebuchet MS"/>
              </a:rPr>
              <a:t>тно</a:t>
            </a:r>
            <a:r>
              <a:rPr sz="1200" dirty="0">
                <a:latin typeface="+mj-lt"/>
                <a:cs typeface="Trebuchet MS"/>
              </a:rPr>
              <a:t>г</a:t>
            </a:r>
            <a:r>
              <a:rPr sz="1200" spc="120" dirty="0">
                <a:latin typeface="+mj-lt"/>
                <a:cs typeface="Trebuchet MS"/>
              </a:rPr>
              <a:t>о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15" dirty="0">
                <a:latin typeface="+mj-lt"/>
                <a:cs typeface="Trebuchet MS"/>
              </a:rPr>
              <a:t>кл</a:t>
            </a:r>
            <a:r>
              <a:rPr sz="1200" spc="-25" dirty="0">
                <a:latin typeface="+mj-lt"/>
                <a:cs typeface="Trebuchet MS"/>
              </a:rPr>
              <a:t>у</a:t>
            </a:r>
            <a:r>
              <a:rPr sz="1200" spc="-55" dirty="0">
                <a:latin typeface="+mj-lt"/>
                <a:cs typeface="Trebuchet MS"/>
              </a:rPr>
              <a:t>ба.</a:t>
            </a:r>
            <a:endParaRPr sz="1200" dirty="0">
              <a:latin typeface="+mj-lt"/>
              <a:cs typeface="Trebuchet MS"/>
            </a:endParaRPr>
          </a:p>
          <a:p>
            <a:pPr marL="12700" marR="92710">
              <a:lnSpc>
                <a:spcPct val="100000"/>
              </a:lnSpc>
            </a:pPr>
            <a:r>
              <a:rPr sz="1200" spc="60" dirty="0">
                <a:latin typeface="+mj-lt"/>
                <a:cs typeface="Trebuchet MS"/>
              </a:rPr>
              <a:t>На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spc="35" dirty="0">
                <a:latin typeface="+mj-lt"/>
                <a:cs typeface="Trebuchet MS"/>
              </a:rPr>
              <a:t>территории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spc="-5" dirty="0">
                <a:latin typeface="+mj-lt"/>
                <a:cs typeface="Trebuchet MS"/>
              </a:rPr>
              <a:t>были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dirty="0">
                <a:latin typeface="+mj-lt"/>
                <a:cs typeface="Trebuchet MS"/>
              </a:rPr>
              <a:t>высажены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spc="-10" dirty="0">
                <a:latin typeface="+mj-lt"/>
                <a:cs typeface="Trebuchet MS"/>
              </a:rPr>
              <a:t>деревья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и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spc="-15" dirty="0">
                <a:latin typeface="+mj-lt"/>
                <a:cs typeface="Trebuchet MS"/>
              </a:rPr>
              <a:t>цветы, </a:t>
            </a:r>
            <a:r>
              <a:rPr sz="1200" spc="-409" dirty="0">
                <a:latin typeface="+mj-lt"/>
                <a:cs typeface="Trebuchet MS"/>
              </a:rPr>
              <a:t> </a:t>
            </a:r>
            <a:r>
              <a:rPr sz="1200" spc="15" dirty="0">
                <a:latin typeface="+mj-lt"/>
                <a:cs typeface="Trebuchet MS"/>
              </a:rPr>
              <a:t>созданы </a:t>
            </a:r>
            <a:r>
              <a:rPr sz="1200" spc="-20" dirty="0">
                <a:latin typeface="+mj-lt"/>
                <a:cs typeface="Trebuchet MS"/>
              </a:rPr>
              <a:t>газоны. </a:t>
            </a:r>
            <a:r>
              <a:rPr sz="1200" spc="30" dirty="0">
                <a:latin typeface="+mj-lt"/>
                <a:cs typeface="Trebuchet MS"/>
              </a:rPr>
              <a:t>Произведена </a:t>
            </a:r>
            <a:r>
              <a:rPr sz="1200" spc="20" dirty="0">
                <a:latin typeface="+mj-lt"/>
                <a:cs typeface="Trebuchet MS"/>
              </a:rPr>
              <a:t>установка </a:t>
            </a:r>
            <a:r>
              <a:rPr sz="1200" spc="85" dirty="0">
                <a:latin typeface="+mj-lt"/>
                <a:cs typeface="Trebuchet MS"/>
              </a:rPr>
              <a:t>опор </a:t>
            </a:r>
            <a:r>
              <a:rPr sz="1200" spc="90" dirty="0">
                <a:latin typeface="+mj-lt"/>
                <a:cs typeface="Trebuchet MS"/>
              </a:rPr>
              <a:t> </a:t>
            </a:r>
            <a:r>
              <a:rPr sz="1200" spc="5" dirty="0">
                <a:latin typeface="+mj-lt"/>
                <a:cs typeface="Trebuchet MS"/>
              </a:rPr>
              <a:t>освещения.</a:t>
            </a:r>
            <a:endParaRPr sz="1200" dirty="0">
              <a:latin typeface="+mj-lt"/>
              <a:cs typeface="Trebuchet MS"/>
            </a:endParaRPr>
          </a:p>
          <a:p>
            <a:pPr marL="12700" marR="357505" algn="just">
              <a:lnSpc>
                <a:spcPct val="100000"/>
              </a:lnSpc>
            </a:pPr>
            <a:r>
              <a:rPr sz="1200" spc="125" dirty="0">
                <a:latin typeface="+mj-lt"/>
                <a:cs typeface="Trebuchet MS"/>
              </a:rPr>
              <a:t>По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spc="20" dirty="0">
                <a:latin typeface="+mj-lt"/>
                <a:cs typeface="Trebuchet MS"/>
              </a:rPr>
              <a:t>функциональному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и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spc="45" dirty="0">
                <a:latin typeface="+mj-lt"/>
                <a:cs typeface="Trebuchet MS"/>
              </a:rPr>
              <a:t>событийному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spc="40" dirty="0">
                <a:latin typeface="+mj-lt"/>
                <a:cs typeface="Trebuchet MS"/>
              </a:rPr>
              <a:t>напол- </a:t>
            </a:r>
            <a:r>
              <a:rPr sz="1200" spc="-409" dirty="0">
                <a:latin typeface="+mj-lt"/>
                <a:cs typeface="Trebuchet MS"/>
              </a:rPr>
              <a:t> </a:t>
            </a:r>
            <a:r>
              <a:rPr sz="1200" spc="45" dirty="0">
                <a:latin typeface="+mj-lt"/>
                <a:cs typeface="Trebuchet MS"/>
              </a:rPr>
              <a:t>нению</a:t>
            </a:r>
            <a:r>
              <a:rPr sz="1200" spc="-85" dirty="0">
                <a:latin typeface="+mj-lt"/>
                <a:cs typeface="Trebuchet MS"/>
              </a:rPr>
              <a:t> </a:t>
            </a:r>
            <a:r>
              <a:rPr sz="1200" spc="35" dirty="0">
                <a:latin typeface="+mj-lt"/>
                <a:cs typeface="Trebuchet MS"/>
              </a:rPr>
              <a:t>спортивный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15" dirty="0">
                <a:latin typeface="+mj-lt"/>
                <a:cs typeface="Trebuchet MS"/>
              </a:rPr>
              <a:t>парк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35" dirty="0">
                <a:latin typeface="+mj-lt"/>
                <a:cs typeface="Trebuchet MS"/>
              </a:rPr>
              <a:t>дополняют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5" dirty="0">
                <a:latin typeface="+mj-lt"/>
                <a:cs typeface="Trebuchet MS"/>
              </a:rPr>
              <a:t>большая </a:t>
            </a:r>
            <a:r>
              <a:rPr sz="1200" spc="-409" dirty="0">
                <a:latin typeface="+mj-lt"/>
                <a:cs typeface="Trebuchet MS"/>
              </a:rPr>
              <a:t> </a:t>
            </a:r>
            <a:r>
              <a:rPr sz="1200" spc="15" dirty="0">
                <a:latin typeface="+mj-lt"/>
                <a:cs typeface="Trebuchet MS"/>
              </a:rPr>
              <a:t>городская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-5" dirty="0">
                <a:latin typeface="+mj-lt"/>
                <a:cs typeface="Trebuchet MS"/>
              </a:rPr>
              <a:t>детская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5" dirty="0">
                <a:latin typeface="+mj-lt"/>
                <a:cs typeface="Trebuchet MS"/>
              </a:rPr>
              <a:t>площадка,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45" dirty="0">
                <a:latin typeface="+mj-lt"/>
                <a:cs typeface="Trebuchet MS"/>
              </a:rPr>
              <a:t>построенная</a:t>
            </a:r>
            <a:endParaRPr sz="1200" dirty="0">
              <a:latin typeface="+mj-lt"/>
              <a:cs typeface="Trebuchet MS"/>
            </a:endParaRPr>
          </a:p>
          <a:p>
            <a:pPr marL="12700" marR="166370" algn="just">
              <a:lnSpc>
                <a:spcPct val="100000"/>
              </a:lnSpc>
            </a:pPr>
            <a:r>
              <a:rPr sz="1200" spc="85" dirty="0">
                <a:latin typeface="+mj-lt"/>
                <a:cs typeface="Trebuchet MS"/>
              </a:rPr>
              <a:t>по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35" dirty="0">
                <a:latin typeface="+mj-lt"/>
                <a:cs typeface="Trebuchet MS"/>
              </a:rPr>
              <a:t>программе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10" dirty="0">
                <a:latin typeface="+mj-lt"/>
                <a:cs typeface="Trebuchet MS"/>
              </a:rPr>
              <a:t>ФК</a:t>
            </a:r>
            <a:r>
              <a:rPr sz="1200" spc="-40" dirty="0">
                <a:latin typeface="+mj-lt"/>
                <a:cs typeface="Trebuchet MS"/>
              </a:rPr>
              <a:t>Г</a:t>
            </a:r>
            <a:r>
              <a:rPr sz="1200" spc="180" dirty="0">
                <a:latin typeface="+mj-lt"/>
                <a:cs typeface="Trebuchet MS"/>
              </a:rPr>
              <a:t>С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20" dirty="0">
                <a:latin typeface="+mj-lt"/>
                <a:cs typeface="Trebuchet MS"/>
              </a:rPr>
              <a:t>в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2017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80" dirty="0">
                <a:latin typeface="+mj-lt"/>
                <a:cs typeface="Trebuchet MS"/>
              </a:rPr>
              <a:t>г</a:t>
            </a:r>
            <a:r>
              <a:rPr sz="1200" spc="100" dirty="0">
                <a:latin typeface="+mj-lt"/>
                <a:cs typeface="Trebuchet MS"/>
              </a:rPr>
              <a:t>о</a:t>
            </a:r>
            <a:r>
              <a:rPr sz="1200" spc="-30" dirty="0">
                <a:latin typeface="+mj-lt"/>
                <a:cs typeface="Trebuchet MS"/>
              </a:rPr>
              <a:t>д</a:t>
            </a:r>
            <a:r>
              <a:rPr sz="1200" spc="-20" dirty="0">
                <a:latin typeface="+mj-lt"/>
                <a:cs typeface="Trebuchet MS"/>
              </a:rPr>
              <a:t>у</a:t>
            </a:r>
            <a:r>
              <a:rPr sz="1200" spc="-150" dirty="0">
                <a:latin typeface="+mj-lt"/>
                <a:cs typeface="Trebuchet MS"/>
              </a:rPr>
              <a:t>,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и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110" dirty="0">
                <a:latin typeface="+mj-lt"/>
                <a:cs typeface="Trebuchet MS"/>
              </a:rPr>
              <a:t>Ц</a:t>
            </a:r>
            <a:r>
              <a:rPr sz="1200" spc="5" dirty="0">
                <a:latin typeface="+mj-lt"/>
                <a:cs typeface="Trebuchet MS"/>
              </a:rPr>
              <a:t>ентральная  </a:t>
            </a:r>
            <a:r>
              <a:rPr sz="1200" spc="-5" dirty="0">
                <a:latin typeface="+mj-lt"/>
                <a:cs typeface="Trebuchet MS"/>
              </a:rPr>
              <a:t>площадь,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20" dirty="0">
                <a:latin typeface="+mj-lt"/>
                <a:cs typeface="Trebuchet MS"/>
              </a:rPr>
              <a:t>благоустроенная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20" dirty="0">
                <a:latin typeface="+mj-lt"/>
                <a:cs typeface="Trebuchet MS"/>
              </a:rPr>
              <a:t>в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90" dirty="0">
                <a:latin typeface="+mj-lt"/>
                <a:cs typeface="Trebuchet MS"/>
              </a:rPr>
              <a:t>2020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45" dirty="0">
                <a:latin typeface="+mj-lt"/>
                <a:cs typeface="Trebuchet MS"/>
              </a:rPr>
              <a:t>году.</a:t>
            </a:r>
            <a:endParaRPr sz="1200" dirty="0">
              <a:latin typeface="+mj-lt"/>
              <a:cs typeface="Trebuchet MS"/>
            </a:endParaRPr>
          </a:p>
          <a:p>
            <a:pPr marL="12700" marR="183515" algn="just">
              <a:lnSpc>
                <a:spcPct val="100000"/>
              </a:lnSpc>
            </a:pPr>
            <a:r>
              <a:rPr sz="1200" spc="10" dirty="0">
                <a:latin typeface="+mj-lt"/>
                <a:cs typeface="Trebuchet MS"/>
              </a:rPr>
              <a:t>Коммерческая</a:t>
            </a:r>
            <a:r>
              <a:rPr sz="1200" spc="-70" dirty="0">
                <a:latin typeface="+mj-lt"/>
                <a:cs typeface="Trebuchet MS"/>
              </a:rPr>
              <a:t> </a:t>
            </a:r>
            <a:r>
              <a:rPr sz="1200" spc="-5" dirty="0">
                <a:latin typeface="+mj-lt"/>
                <a:cs typeface="Trebuchet MS"/>
              </a:rPr>
              <a:t>функция</a:t>
            </a:r>
            <a:r>
              <a:rPr sz="1200" spc="-65" dirty="0">
                <a:latin typeface="+mj-lt"/>
                <a:cs typeface="Trebuchet MS"/>
              </a:rPr>
              <a:t> </a:t>
            </a:r>
            <a:r>
              <a:rPr sz="1200" spc="-5" dirty="0">
                <a:latin typeface="+mj-lt"/>
                <a:cs typeface="Trebuchet MS"/>
              </a:rPr>
              <a:t>закрывается</a:t>
            </a:r>
            <a:r>
              <a:rPr sz="1200" spc="-65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прилегаю- </a:t>
            </a:r>
            <a:r>
              <a:rPr sz="1200" spc="-409" dirty="0">
                <a:latin typeface="+mj-lt"/>
                <a:cs typeface="Trebuchet MS"/>
              </a:rPr>
              <a:t> </a:t>
            </a:r>
            <a:r>
              <a:rPr sz="1200" spc="35" dirty="0">
                <a:latin typeface="+mj-lt"/>
                <a:cs typeface="Trebuchet MS"/>
              </a:rPr>
              <a:t>щими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30" dirty="0">
                <a:latin typeface="+mj-lt"/>
                <a:cs typeface="Trebuchet MS"/>
              </a:rPr>
              <a:t>к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5" dirty="0">
                <a:latin typeface="+mj-lt"/>
                <a:cs typeface="Trebuchet MS"/>
              </a:rPr>
              <a:t>т</a:t>
            </a:r>
            <a:r>
              <a:rPr sz="1200" spc="30" dirty="0">
                <a:latin typeface="+mj-lt"/>
                <a:cs typeface="Trebuchet MS"/>
              </a:rPr>
              <a:t>ерри</a:t>
            </a:r>
            <a:r>
              <a:rPr sz="1200" spc="-5" dirty="0">
                <a:latin typeface="+mj-lt"/>
                <a:cs typeface="Trebuchet MS"/>
              </a:rPr>
              <a:t>т</a:t>
            </a:r>
            <a:r>
              <a:rPr sz="1200" spc="55" dirty="0">
                <a:latin typeface="+mj-lt"/>
                <a:cs typeface="Trebuchet MS"/>
              </a:rPr>
              <a:t>ории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40" dirty="0">
                <a:latin typeface="+mj-lt"/>
                <a:cs typeface="Trebuchet MS"/>
              </a:rPr>
              <a:t>рес</a:t>
            </a:r>
            <a:r>
              <a:rPr sz="1200" dirty="0">
                <a:latin typeface="+mj-lt"/>
                <a:cs typeface="Trebuchet MS"/>
              </a:rPr>
              <a:t>т</a:t>
            </a:r>
            <a:r>
              <a:rPr sz="1200" spc="15" dirty="0">
                <a:latin typeface="+mj-lt"/>
                <a:cs typeface="Trebuchet MS"/>
              </a:rPr>
              <a:t>оранами,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-40" dirty="0">
                <a:latin typeface="+mj-lt"/>
                <a:cs typeface="Trebuchet MS"/>
              </a:rPr>
              <a:t>к</a:t>
            </a:r>
            <a:r>
              <a:rPr sz="1200" spc="-60" dirty="0">
                <a:latin typeface="+mj-lt"/>
                <a:cs typeface="Trebuchet MS"/>
              </a:rPr>
              <a:t>афе,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dirty="0">
                <a:latin typeface="+mj-lt"/>
                <a:cs typeface="Trebuchet MS"/>
              </a:rPr>
              <a:t>б</a:t>
            </a:r>
            <a:r>
              <a:rPr sz="1200" spc="-5" dirty="0">
                <a:latin typeface="+mj-lt"/>
                <a:cs typeface="Trebuchet MS"/>
              </a:rPr>
              <a:t>у</a:t>
            </a:r>
            <a:r>
              <a:rPr sz="1200" spc="10" dirty="0">
                <a:latin typeface="+mj-lt"/>
                <a:cs typeface="Trebuchet MS"/>
              </a:rPr>
              <a:t>лоч</a:t>
            </a:r>
            <a:r>
              <a:rPr sz="1200" spc="75" dirty="0">
                <a:latin typeface="+mj-lt"/>
                <a:cs typeface="Trebuchet MS"/>
              </a:rPr>
              <a:t>-  </a:t>
            </a:r>
            <a:r>
              <a:rPr sz="1200" spc="20" dirty="0">
                <a:latin typeface="+mj-lt"/>
                <a:cs typeface="Trebuchet MS"/>
              </a:rPr>
              <a:t>ными</a:t>
            </a:r>
            <a:r>
              <a:rPr sz="1200" spc="-80" dirty="0">
                <a:latin typeface="+mj-lt"/>
                <a:cs typeface="Trebuchet MS"/>
              </a:rPr>
              <a:t> </a:t>
            </a:r>
            <a:r>
              <a:rPr sz="1200" spc="25" dirty="0">
                <a:latin typeface="+mj-lt"/>
                <a:cs typeface="Trebuchet MS"/>
              </a:rPr>
              <a:t>и</a:t>
            </a:r>
            <a:r>
              <a:rPr sz="1200" spc="-75" dirty="0">
                <a:latin typeface="+mj-lt"/>
                <a:cs typeface="Trebuchet MS"/>
              </a:rPr>
              <a:t> </a:t>
            </a:r>
            <a:r>
              <a:rPr sz="1200" spc="5" dirty="0">
                <a:latin typeface="+mj-lt"/>
                <a:cs typeface="Trebuchet MS"/>
              </a:rPr>
              <a:t>кофешопами.</a:t>
            </a:r>
            <a:endParaRPr sz="1200" dirty="0">
              <a:latin typeface="+mj-lt"/>
              <a:cs typeface="Trebuchet MS"/>
            </a:endParaRPr>
          </a:p>
        </p:txBody>
      </p:sp>
      <p:pic>
        <p:nvPicPr>
          <p:cNvPr id="6" name="object 3">
            <a:extLst>
              <a:ext uri="{FF2B5EF4-FFF2-40B4-BE49-F238E27FC236}">
                <a16:creationId xmlns:a16="http://schemas.microsoft.com/office/drawing/2014/main" id="{068D22B6-5215-4BCF-A423-B1505308DCAD}"/>
              </a:ext>
            </a:extLst>
          </p:cNvPr>
          <p:cNvPicPr/>
          <p:nvPr/>
        </p:nvPicPr>
        <p:blipFill rotWithShape="1">
          <a:blip r:embed="rId4" cstate="print"/>
          <a:srcRect t="6993"/>
          <a:stretch/>
        </p:blipFill>
        <p:spPr>
          <a:xfrm>
            <a:off x="5076000" y="3592111"/>
            <a:ext cx="4067993" cy="2717209"/>
          </a:xfrm>
          <a:prstGeom prst="rect">
            <a:avLst/>
          </a:prstGeom>
        </p:spPr>
      </p:pic>
      <p:pic>
        <p:nvPicPr>
          <p:cNvPr id="7" name="object 4">
            <a:extLst>
              <a:ext uri="{FF2B5EF4-FFF2-40B4-BE49-F238E27FC236}">
                <a16:creationId xmlns:a16="http://schemas.microsoft.com/office/drawing/2014/main" id="{6C163426-5825-4BE8-8047-11D2AE332C0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76000" y="343405"/>
            <a:ext cx="4068000" cy="292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368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ac31705d43_0_26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gac31705d43_0_26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Текст 14">
            <a:extLst>
              <a:ext uri="{FF2B5EF4-FFF2-40B4-BE49-F238E27FC236}">
                <a16:creationId xmlns:a16="http://schemas.microsoft.com/office/drawing/2014/main" id="{97A40DB3-BF1C-4991-83EB-4C766EC506C0}"/>
              </a:ext>
            </a:extLst>
          </p:cNvPr>
          <p:cNvSpPr txBox="1">
            <a:spLocks/>
          </p:cNvSpPr>
          <p:nvPr/>
        </p:nvSpPr>
        <p:spPr>
          <a:xfrm>
            <a:off x="1112196" y="4183333"/>
            <a:ext cx="2620791" cy="1742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C271212A-8BB1-4F81-A26A-81F108FF0F6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429001"/>
            <a:ext cx="4536578" cy="2880320"/>
          </a:xfrm>
          <a:prstGeom prst="rect">
            <a:avLst/>
          </a:prstGeom>
        </p:spPr>
      </p:pic>
      <p:pic>
        <p:nvPicPr>
          <p:cNvPr id="6" name="object 3">
            <a:extLst>
              <a:ext uri="{FF2B5EF4-FFF2-40B4-BE49-F238E27FC236}">
                <a16:creationId xmlns:a16="http://schemas.microsoft.com/office/drawing/2014/main" id="{5858E76A-FDA9-4C0C-913C-FB597E87765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449432"/>
            <a:ext cx="4536578" cy="2829632"/>
          </a:xfrm>
          <a:prstGeom prst="rect">
            <a:avLst/>
          </a:prstGeom>
        </p:spPr>
      </p:pic>
      <p:pic>
        <p:nvPicPr>
          <p:cNvPr id="7" name="object 4">
            <a:extLst>
              <a:ext uri="{FF2B5EF4-FFF2-40B4-BE49-F238E27FC236}">
                <a16:creationId xmlns:a16="http://schemas.microsoft.com/office/drawing/2014/main" id="{8158F392-5DAA-49E4-B84B-D17F244756C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16463" y="3470997"/>
            <a:ext cx="4427537" cy="2828686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20621F3-B3E5-4851-B9C6-DB9BC0BEF42F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16463" y="449419"/>
            <a:ext cx="4427537" cy="282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611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"/>
          <p:cNvSpPr txBox="1"/>
          <p:nvPr/>
        </p:nvSpPr>
        <p:spPr>
          <a:xfrm>
            <a:off x="2411760" y="2852936"/>
            <a:ext cx="43204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СПАСИБО ЗА ВНИМАНИЕ</a:t>
            </a:r>
            <a:endParaRPr sz="24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0" name="Google Shape;200;p7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01" name="Google Shape;201;p7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47834" y="3429005"/>
            <a:ext cx="648325" cy="64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7"/>
          <p:cNvSpPr txBox="1"/>
          <p:nvPr/>
        </p:nvSpPr>
        <p:spPr>
          <a:xfrm>
            <a:off x="7107925" y="5668350"/>
            <a:ext cx="16890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/>
              <a:t>www.sreda47.ru</a:t>
            </a:r>
            <a:endParaRPr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 txBox="1"/>
          <p:nvPr/>
        </p:nvSpPr>
        <p:spPr>
          <a:xfrm>
            <a:off x="692159" y="1084494"/>
            <a:ext cx="8077181" cy="5047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/>
              <a:t>градостроительный анализ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sz="180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/>
              <a:t> транспортные исследования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sz="180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/>
              <a:t> инженерное исследование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ru-RU" sz="1800"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/>
              <a:t>экономические исследования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/>
              <a:t> 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/>
              <a:t>историко-культурные исследования 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sz="1800"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/>
              <a:t>антропологические и социологические исследования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dirty="0"/>
              <a:t> 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/>
              <a:t>природно-экологические исследования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ru-RU" sz="1800"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/>
              <a:t>иные исследования, необходимые  для обоснования решений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ru-RU" sz="2800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sz="2400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2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" name="Google Shape;113;p2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4" name="Google Shape;114;p2"/>
          <p:cNvCxnSpPr/>
          <p:nvPr/>
        </p:nvCxnSpPr>
        <p:spPr>
          <a:xfrm>
            <a:off x="8532440" y="0"/>
            <a:ext cx="0" cy="685800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" name="Google Shape;86;p1">
            <a:extLst>
              <a:ext uri="{FF2B5EF4-FFF2-40B4-BE49-F238E27FC236}">
                <a16:creationId xmlns:a16="http://schemas.microsoft.com/office/drawing/2014/main" id="{39106806-7DB1-42CD-A997-CDAE1BEA94B3}"/>
              </a:ext>
            </a:extLst>
          </p:cNvPr>
          <p:cNvSpPr txBox="1"/>
          <p:nvPr/>
        </p:nvSpPr>
        <p:spPr>
          <a:xfrm>
            <a:off x="692159" y="235972"/>
            <a:ext cx="6029466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 b="1" dirty="0">
                <a:solidFill>
                  <a:schemeClr val="dk1"/>
                </a:solidFill>
              </a:rPr>
              <a:t>СОСТАВ ИССЛЕДОВАНИЯ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 b="1" dirty="0">
                <a:solidFill>
                  <a:schemeClr val="dk1"/>
                </a:solidFill>
              </a:rPr>
              <a:t> </a:t>
            </a:r>
            <a:endParaRPr sz="23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ac31705d43_0_26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gac31705d43_0_26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2" name="Google Shape;122;gac31705d43_0_26"/>
          <p:cNvCxnSpPr/>
          <p:nvPr/>
        </p:nvCxnSpPr>
        <p:spPr>
          <a:xfrm>
            <a:off x="8532440" y="0"/>
            <a:ext cx="0" cy="685800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" name="Google Shape;86;p1">
            <a:extLst>
              <a:ext uri="{FF2B5EF4-FFF2-40B4-BE49-F238E27FC236}">
                <a16:creationId xmlns:a16="http://schemas.microsoft.com/office/drawing/2014/main" id="{944E17BE-6C5E-478E-AAEF-4625F2EE1692}"/>
              </a:ext>
            </a:extLst>
          </p:cNvPr>
          <p:cNvSpPr txBox="1"/>
          <p:nvPr/>
        </p:nvSpPr>
        <p:spPr>
          <a:xfrm>
            <a:off x="673935" y="369787"/>
            <a:ext cx="602946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 b="1" dirty="0">
                <a:solidFill>
                  <a:schemeClr val="dk1"/>
                </a:solidFill>
              </a:rPr>
              <a:t>ЦИФРОВЫЕ СЕРВИСЫ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</a:endParaRPr>
          </a:p>
        </p:txBody>
      </p:sp>
      <p:sp>
        <p:nvSpPr>
          <p:cNvPr id="9" name="Заголовок 12">
            <a:extLst>
              <a:ext uri="{FF2B5EF4-FFF2-40B4-BE49-F238E27FC236}">
                <a16:creationId xmlns:a16="http://schemas.microsoft.com/office/drawing/2014/main" id="{7AE4D185-4A46-4DE1-81A8-51EFC4E5CAF3}"/>
              </a:ext>
            </a:extLst>
          </p:cNvPr>
          <p:cNvSpPr txBox="1">
            <a:spLocks/>
          </p:cNvSpPr>
          <p:nvPr/>
        </p:nvSpPr>
        <p:spPr>
          <a:xfrm>
            <a:off x="755650" y="816876"/>
            <a:ext cx="2059259" cy="7677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rmAutofit fontScale="4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2800" dirty="0">
                <a:latin typeface="+mj-lt"/>
              </a:rPr>
              <a:t>ПРОСТРАНСТВЕННЫЕ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ДАННЫЕ</a:t>
            </a: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  <p:sp>
        <p:nvSpPr>
          <p:cNvPr id="10" name="Текст 14">
            <a:extLst>
              <a:ext uri="{FF2B5EF4-FFF2-40B4-BE49-F238E27FC236}">
                <a16:creationId xmlns:a16="http://schemas.microsoft.com/office/drawing/2014/main" id="{97A40DB3-BF1C-4991-83EB-4C766EC506C0}"/>
              </a:ext>
            </a:extLst>
          </p:cNvPr>
          <p:cNvSpPr txBox="1">
            <a:spLocks/>
          </p:cNvSpPr>
          <p:nvPr/>
        </p:nvSpPr>
        <p:spPr>
          <a:xfrm>
            <a:off x="693275" y="1768062"/>
            <a:ext cx="2620791" cy="1742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r>
              <a:rPr lang="ru-RU" sz="1800" dirty="0"/>
              <a:t>Индекс привлекательности городских пространств – аккумулятивный индекс, рассчитанный на основе востребованности пешеходной инфраструктуры, Социальной активности на улице, связности функций и распределении генераторов пешеходного потока.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E43AB48-2747-4FBB-A028-3CD3D194A0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31" t="10389" r="20179" b="6666"/>
          <a:stretch/>
        </p:blipFill>
        <p:spPr>
          <a:xfrm>
            <a:off x="3212313" y="889817"/>
            <a:ext cx="2465381" cy="23547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E9E1D23-AA25-4DBE-A9C0-B5828BFE19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632" t="10081" r="20180" b="6148"/>
          <a:stretch/>
        </p:blipFill>
        <p:spPr>
          <a:xfrm>
            <a:off x="5914451" y="868968"/>
            <a:ext cx="2495234" cy="239035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7E86D6F-8217-463C-B4A4-1F444774A7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880" t="10303" r="20519" b="6147"/>
          <a:stretch/>
        </p:blipFill>
        <p:spPr>
          <a:xfrm>
            <a:off x="3212312" y="3627640"/>
            <a:ext cx="2465382" cy="2354725"/>
          </a:xfrm>
          <a:prstGeom prst="rect">
            <a:avLst/>
          </a:prstGeom>
        </p:spPr>
      </p:pic>
      <p:sp>
        <p:nvSpPr>
          <p:cNvPr id="14" name="Заголовок 12">
            <a:extLst>
              <a:ext uri="{FF2B5EF4-FFF2-40B4-BE49-F238E27FC236}">
                <a16:creationId xmlns:a16="http://schemas.microsoft.com/office/drawing/2014/main" id="{EF977119-0DB5-4BA2-B1CF-4EEC01D2F7E3}"/>
              </a:ext>
            </a:extLst>
          </p:cNvPr>
          <p:cNvSpPr txBox="1">
            <a:spLocks/>
          </p:cNvSpPr>
          <p:nvPr/>
        </p:nvSpPr>
        <p:spPr>
          <a:xfrm>
            <a:off x="3105720" y="3211344"/>
            <a:ext cx="2547093" cy="7677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ru-RU" sz="1100" dirty="0">
                <a:latin typeface="+mj-lt"/>
              </a:rPr>
              <a:t>Привлекательность городских пространств</a:t>
            </a: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0AA45837-4B72-4DD7-A8FD-4282AE5963BF}"/>
              </a:ext>
            </a:extLst>
          </p:cNvPr>
          <p:cNvSpPr txBox="1">
            <a:spLocks/>
          </p:cNvSpPr>
          <p:nvPr/>
        </p:nvSpPr>
        <p:spPr>
          <a:xfrm>
            <a:off x="5903632" y="3259322"/>
            <a:ext cx="2547093" cy="7677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ru-RU" sz="1000" dirty="0">
                <a:latin typeface="+mj-lt"/>
              </a:rPr>
              <a:t>Плотность населения</a:t>
            </a: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999C4E5A-D3F4-4FC1-B655-9C7C3AF23571}"/>
              </a:ext>
            </a:extLst>
          </p:cNvPr>
          <p:cNvSpPr txBox="1">
            <a:spLocks/>
          </p:cNvSpPr>
          <p:nvPr/>
        </p:nvSpPr>
        <p:spPr>
          <a:xfrm>
            <a:off x="3171459" y="6034248"/>
            <a:ext cx="2547093" cy="7677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ru-RU" sz="1100" dirty="0">
                <a:latin typeface="+mj-lt"/>
              </a:rPr>
              <a:t>Социальная активность на улице </a:t>
            </a: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916A48C-5AE3-495E-918E-D14FC1EA70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977" t="10083" r="20373" b="6147"/>
          <a:stretch/>
        </p:blipFill>
        <p:spPr>
          <a:xfrm>
            <a:off x="5902730" y="3634313"/>
            <a:ext cx="2445533" cy="2354719"/>
          </a:xfrm>
          <a:prstGeom prst="rect">
            <a:avLst/>
          </a:prstGeom>
        </p:spPr>
      </p:pic>
      <p:sp>
        <p:nvSpPr>
          <p:cNvPr id="18" name="Заголовок 12">
            <a:extLst>
              <a:ext uri="{FF2B5EF4-FFF2-40B4-BE49-F238E27FC236}">
                <a16:creationId xmlns:a16="http://schemas.microsoft.com/office/drawing/2014/main" id="{0201511E-BF1A-42FA-9B4E-745402CB0260}"/>
              </a:ext>
            </a:extLst>
          </p:cNvPr>
          <p:cNvSpPr txBox="1">
            <a:spLocks/>
          </p:cNvSpPr>
          <p:nvPr/>
        </p:nvSpPr>
        <p:spPr>
          <a:xfrm>
            <a:off x="5839191" y="5973797"/>
            <a:ext cx="2547093" cy="7677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ru-RU" sz="1100" dirty="0">
                <a:latin typeface="+mj-lt"/>
              </a:rPr>
              <a:t>Пешеходная доступность городских сервисов</a:t>
            </a: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82326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ac31705d43_0_26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gac31705d43_0_26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2" name="Google Shape;122;gac31705d43_0_26"/>
          <p:cNvCxnSpPr/>
          <p:nvPr/>
        </p:nvCxnSpPr>
        <p:spPr>
          <a:xfrm>
            <a:off x="8532440" y="0"/>
            <a:ext cx="0" cy="685800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" name="Google Shape;86;p1">
            <a:extLst>
              <a:ext uri="{FF2B5EF4-FFF2-40B4-BE49-F238E27FC236}">
                <a16:creationId xmlns:a16="http://schemas.microsoft.com/office/drawing/2014/main" id="{944E17BE-6C5E-478E-AAEF-4625F2EE1692}"/>
              </a:ext>
            </a:extLst>
          </p:cNvPr>
          <p:cNvSpPr txBox="1"/>
          <p:nvPr/>
        </p:nvSpPr>
        <p:spPr>
          <a:xfrm>
            <a:off x="673935" y="369787"/>
            <a:ext cx="602946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 b="1" dirty="0">
                <a:solidFill>
                  <a:schemeClr val="dk1"/>
                </a:solidFill>
              </a:rPr>
              <a:t>ЦИФРОВЫЕ СЕРВИСЫ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31F710-F437-4005-B069-8FD90CFC0D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025" b="48023"/>
          <a:stretch/>
        </p:blipFill>
        <p:spPr>
          <a:xfrm>
            <a:off x="213631" y="1498153"/>
            <a:ext cx="8318809" cy="1940532"/>
          </a:xfrm>
          <a:prstGeom prst="rect">
            <a:avLst/>
          </a:prstGeom>
        </p:spPr>
      </p:pic>
      <p:sp>
        <p:nvSpPr>
          <p:cNvPr id="10" name="Текст 14">
            <a:extLst>
              <a:ext uri="{FF2B5EF4-FFF2-40B4-BE49-F238E27FC236}">
                <a16:creationId xmlns:a16="http://schemas.microsoft.com/office/drawing/2014/main" id="{97A40DB3-BF1C-4991-83EB-4C766EC506C0}"/>
              </a:ext>
            </a:extLst>
          </p:cNvPr>
          <p:cNvSpPr txBox="1">
            <a:spLocks/>
          </p:cNvSpPr>
          <p:nvPr/>
        </p:nvSpPr>
        <p:spPr>
          <a:xfrm>
            <a:off x="1112196" y="4183333"/>
            <a:ext cx="2620791" cy="1742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3C6B1B0-5EE1-4819-B1FB-2E692C56D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309" y="3443707"/>
            <a:ext cx="7110708" cy="5847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effectLst/>
                <a:latin typeface="+mj-lt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https://www.strava.com/heatmap#7.00/-120.90000/38.36000/hot/all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effectLst/>
                <a:latin typeface="+mj-lt"/>
                <a:cs typeface="Arial" panose="020B0604020202020204" pitchFamily="34" charset="0"/>
              </a:rPr>
              <a:t> спортивная активность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ru-RU" altLang="ru-RU" sz="800" b="0" i="0" u="none" strike="noStrike" cap="none" normalizeH="0" baseline="0" dirty="0">
              <a:ln>
                <a:noFill/>
              </a:ln>
              <a:effectLst/>
              <a:latin typeface="+mj-lt"/>
              <a:cs typeface="Arial" panose="020B0604020202020204" pitchFamily="3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effectLst/>
                <a:latin typeface="+mj-lt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http://maps.stamen.com/toner/#12/37.8682/-121.3924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effectLst/>
                <a:latin typeface="+mj-lt"/>
                <a:cs typeface="Arial" panose="020B0604020202020204" pitchFamily="34" charset="0"/>
              </a:rPr>
              <a:t> карты для графики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3995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5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Google Shape;96;p5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7" name="Google Shape;97;p5"/>
          <p:cNvCxnSpPr/>
          <p:nvPr/>
        </p:nvCxnSpPr>
        <p:spPr>
          <a:xfrm>
            <a:off x="8532440" y="0"/>
            <a:ext cx="0" cy="685800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" name="Google Shape;86;p1">
            <a:extLst>
              <a:ext uri="{FF2B5EF4-FFF2-40B4-BE49-F238E27FC236}">
                <a16:creationId xmlns:a16="http://schemas.microsoft.com/office/drawing/2014/main" id="{430D2FE1-7BF8-4298-8318-0A8AD7E4FA4C}"/>
              </a:ext>
            </a:extLst>
          </p:cNvPr>
          <p:cNvSpPr txBox="1"/>
          <p:nvPr/>
        </p:nvSpPr>
        <p:spPr>
          <a:xfrm>
            <a:off x="683568" y="295445"/>
            <a:ext cx="2148832" cy="815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 b="1" dirty="0">
                <a:solidFill>
                  <a:schemeClr val="dk1"/>
                </a:solidFill>
              </a:rPr>
              <a:t>ПРИНЦИПЫ </a:t>
            </a:r>
            <a:endParaRPr sz="2300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9BC613-6A5C-4558-9A30-CB72A870AACE}"/>
              </a:ext>
            </a:extLst>
          </p:cNvPr>
          <p:cNvSpPr txBox="1"/>
          <p:nvPr/>
        </p:nvSpPr>
        <p:spPr>
          <a:xfrm>
            <a:off x="779134" y="925803"/>
            <a:ext cx="2768704" cy="33855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</a:rPr>
              <a:t>Разнообразие</a:t>
            </a:r>
          </a:p>
        </p:txBody>
      </p:sp>
      <p:sp>
        <p:nvSpPr>
          <p:cNvPr id="23" name="Google Shape;86;p1">
            <a:extLst>
              <a:ext uri="{FF2B5EF4-FFF2-40B4-BE49-F238E27FC236}">
                <a16:creationId xmlns:a16="http://schemas.microsoft.com/office/drawing/2014/main" id="{E3610E9D-EA72-4933-B732-C4A73FD97DD5}"/>
              </a:ext>
            </a:extLst>
          </p:cNvPr>
          <p:cNvSpPr txBox="1"/>
          <p:nvPr/>
        </p:nvSpPr>
        <p:spPr>
          <a:xfrm>
            <a:off x="702519" y="1351698"/>
            <a:ext cx="3060907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dk1"/>
                </a:solidFill>
              </a:rPr>
              <a:t>пространства, приятные для прогулок и перемещений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dk1"/>
                </a:solidFill>
              </a:rPr>
              <a:t>проведение мероприятий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dk1"/>
                </a:solidFill>
              </a:rPr>
              <a:t>коммерческая и социальная активность на  первых этажах зданий</a:t>
            </a:r>
            <a:endParaRPr sz="2300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2BA736-E5E3-47C3-BB73-9A7DE26905D8}"/>
              </a:ext>
            </a:extLst>
          </p:cNvPr>
          <p:cNvSpPr txBox="1"/>
          <p:nvPr/>
        </p:nvSpPr>
        <p:spPr>
          <a:xfrm>
            <a:off x="779134" y="3090446"/>
            <a:ext cx="2768704" cy="33855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</a:rPr>
              <a:t>Безопасность</a:t>
            </a:r>
          </a:p>
        </p:txBody>
      </p:sp>
      <p:sp>
        <p:nvSpPr>
          <p:cNvPr id="25" name="Google Shape;86;p1">
            <a:extLst>
              <a:ext uri="{FF2B5EF4-FFF2-40B4-BE49-F238E27FC236}">
                <a16:creationId xmlns:a16="http://schemas.microsoft.com/office/drawing/2014/main" id="{84645C36-526B-4916-86EF-4845150949BF}"/>
              </a:ext>
            </a:extLst>
          </p:cNvPr>
          <p:cNvSpPr txBox="1"/>
          <p:nvPr/>
        </p:nvSpPr>
        <p:spPr>
          <a:xfrm>
            <a:off x="611558" y="3515946"/>
            <a:ext cx="3060907" cy="1969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dk1"/>
                </a:solidFill>
              </a:rPr>
              <a:t>нескользящие поверхности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dk1"/>
                </a:solidFill>
              </a:rPr>
              <a:t>достаточная освещенность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 err="1">
                <a:solidFill>
                  <a:schemeClr val="dk1"/>
                </a:solidFill>
              </a:rPr>
              <a:t>просматриваемость</a:t>
            </a:r>
            <a:r>
              <a:rPr lang="ru-RU" dirty="0">
                <a:solidFill>
                  <a:schemeClr val="dk1"/>
                </a:solidFill>
              </a:rPr>
              <a:t> территории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dk1"/>
                </a:solidFill>
              </a:rPr>
              <a:t>безопасные пешеходные переходы, перекрестки, остановки ОТ, парковки</a:t>
            </a:r>
            <a:endParaRPr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31AE96-2B0A-47D5-9130-ECA6F7343798}"/>
              </a:ext>
            </a:extLst>
          </p:cNvPr>
          <p:cNvSpPr txBox="1"/>
          <p:nvPr/>
        </p:nvSpPr>
        <p:spPr>
          <a:xfrm>
            <a:off x="4832710" y="941736"/>
            <a:ext cx="2768704" cy="33855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</a:rPr>
              <a:t>Комфорт</a:t>
            </a:r>
          </a:p>
        </p:txBody>
      </p:sp>
      <p:sp>
        <p:nvSpPr>
          <p:cNvPr id="27" name="Google Shape;86;p1">
            <a:extLst>
              <a:ext uri="{FF2B5EF4-FFF2-40B4-BE49-F238E27FC236}">
                <a16:creationId xmlns:a16="http://schemas.microsoft.com/office/drawing/2014/main" id="{1BE77E07-6637-4695-8FCD-273A62FB5D4D}"/>
              </a:ext>
            </a:extLst>
          </p:cNvPr>
          <p:cNvSpPr txBox="1"/>
          <p:nvPr/>
        </p:nvSpPr>
        <p:spPr>
          <a:xfrm>
            <a:off x="4756095" y="1367631"/>
            <a:ext cx="3060907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dk1"/>
                </a:solidFill>
              </a:rPr>
              <a:t>визуальный комфорт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dk1"/>
                </a:solidFill>
              </a:rPr>
              <a:t>беспрепятственная среда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dk1"/>
                </a:solidFill>
              </a:rPr>
              <a:t>удобная навигация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dk1"/>
                </a:solidFill>
              </a:rPr>
              <a:t>шумовой комфорт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dk1"/>
                </a:solidFill>
              </a:rPr>
              <a:t>климатический комфорт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dk1"/>
                </a:solidFill>
              </a:rPr>
              <a:t>круглосуточный комфорт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ru-RU" sz="2400" b="1" dirty="0">
              <a:solidFill>
                <a:schemeClr val="dk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5ADFA0-A576-4D89-8FF5-BE18817E2BAA}"/>
              </a:ext>
            </a:extLst>
          </p:cNvPr>
          <p:cNvSpPr txBox="1"/>
          <p:nvPr/>
        </p:nvSpPr>
        <p:spPr>
          <a:xfrm>
            <a:off x="4832710" y="3063221"/>
            <a:ext cx="2768704" cy="33855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</a:rPr>
              <a:t>Идентичность</a:t>
            </a:r>
          </a:p>
        </p:txBody>
      </p:sp>
      <p:sp>
        <p:nvSpPr>
          <p:cNvPr id="29" name="Google Shape;86;p1">
            <a:extLst>
              <a:ext uri="{FF2B5EF4-FFF2-40B4-BE49-F238E27FC236}">
                <a16:creationId xmlns:a16="http://schemas.microsoft.com/office/drawing/2014/main" id="{7AF955BA-1038-4A5B-B357-7A0399954293}"/>
              </a:ext>
            </a:extLst>
          </p:cNvPr>
          <p:cNvSpPr txBox="1"/>
          <p:nvPr/>
        </p:nvSpPr>
        <p:spPr>
          <a:xfrm>
            <a:off x="4756095" y="3489116"/>
            <a:ext cx="3060907" cy="15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dk1"/>
                </a:solidFill>
              </a:rPr>
              <a:t>узнаваемость облика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dk1"/>
                </a:solidFill>
              </a:rPr>
              <a:t>сохранение исторических элементов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dk1"/>
                </a:solidFill>
              </a:rPr>
              <a:t>вовлечение жителей в принятие решений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ru-RU" sz="2400" b="1" dirty="0">
              <a:solidFill>
                <a:schemeClr val="dk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270815-2229-4599-B160-925ADDD7DE8A}"/>
              </a:ext>
            </a:extLst>
          </p:cNvPr>
          <p:cNvSpPr txBox="1"/>
          <p:nvPr/>
        </p:nvSpPr>
        <p:spPr>
          <a:xfrm>
            <a:off x="4914425" y="5022999"/>
            <a:ext cx="2768704" cy="33855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</a:rPr>
              <a:t>Экологичность</a:t>
            </a:r>
          </a:p>
        </p:txBody>
      </p:sp>
      <p:sp>
        <p:nvSpPr>
          <p:cNvPr id="31" name="Google Shape;86;p1">
            <a:extLst>
              <a:ext uri="{FF2B5EF4-FFF2-40B4-BE49-F238E27FC236}">
                <a16:creationId xmlns:a16="http://schemas.microsoft.com/office/drawing/2014/main" id="{2759581F-077D-4B64-9267-F1FDCEE844FD}"/>
              </a:ext>
            </a:extLst>
          </p:cNvPr>
          <p:cNvSpPr txBox="1"/>
          <p:nvPr/>
        </p:nvSpPr>
        <p:spPr>
          <a:xfrm>
            <a:off x="4837810" y="5448894"/>
            <a:ext cx="306090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dk1"/>
                </a:solidFill>
              </a:rPr>
              <a:t>чистый воздух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dk1"/>
                </a:solidFill>
              </a:rPr>
              <a:t>дополнительное озеленение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dk1"/>
                </a:solidFill>
              </a:rPr>
              <a:t>энергоэффективность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ru-RU" sz="2400" b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975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ac31705d43_0_26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gac31705d43_0_26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Текст 14">
            <a:extLst>
              <a:ext uri="{FF2B5EF4-FFF2-40B4-BE49-F238E27FC236}">
                <a16:creationId xmlns:a16="http://schemas.microsoft.com/office/drawing/2014/main" id="{97A40DB3-BF1C-4991-83EB-4C766EC506C0}"/>
              </a:ext>
            </a:extLst>
          </p:cNvPr>
          <p:cNvSpPr txBox="1">
            <a:spLocks/>
          </p:cNvSpPr>
          <p:nvPr/>
        </p:nvSpPr>
        <p:spPr>
          <a:xfrm>
            <a:off x="1112196" y="4183333"/>
            <a:ext cx="2620791" cy="1742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FDD03D-297E-4059-99ED-19AFD4D3CD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91" t="13606" r="47075" b="10242"/>
          <a:stretch/>
        </p:blipFill>
        <p:spPr>
          <a:xfrm>
            <a:off x="279919" y="458192"/>
            <a:ext cx="3203512" cy="3916867"/>
          </a:xfrm>
          <a:prstGeom prst="rect">
            <a:avLst/>
          </a:prstGeom>
        </p:spPr>
      </p:pic>
      <p:pic>
        <p:nvPicPr>
          <p:cNvPr id="12" name="object 2">
            <a:extLst>
              <a:ext uri="{FF2B5EF4-FFF2-40B4-BE49-F238E27FC236}">
                <a16:creationId xmlns:a16="http://schemas.microsoft.com/office/drawing/2014/main" id="{8C334E6E-1B10-4FC7-AFAD-7BFE4F7C3706}"/>
              </a:ext>
            </a:extLst>
          </p:cNvPr>
          <p:cNvPicPr/>
          <p:nvPr/>
        </p:nvPicPr>
        <p:blipFill rotWithShape="1">
          <a:blip r:embed="rId5" cstate="print"/>
          <a:srcRect l="3010" t="3473"/>
          <a:stretch/>
        </p:blipFill>
        <p:spPr>
          <a:xfrm>
            <a:off x="0" y="976603"/>
            <a:ext cx="9187541" cy="533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99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ac31705d43_0_26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gac31705d43_0_26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Текст 14">
            <a:extLst>
              <a:ext uri="{FF2B5EF4-FFF2-40B4-BE49-F238E27FC236}">
                <a16:creationId xmlns:a16="http://schemas.microsoft.com/office/drawing/2014/main" id="{97A40DB3-BF1C-4991-83EB-4C766EC506C0}"/>
              </a:ext>
            </a:extLst>
          </p:cNvPr>
          <p:cNvSpPr txBox="1">
            <a:spLocks/>
          </p:cNvSpPr>
          <p:nvPr/>
        </p:nvSpPr>
        <p:spPr>
          <a:xfrm>
            <a:off x="1112196" y="4183333"/>
            <a:ext cx="2620791" cy="1742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ru-RU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9" name="object 2">
            <a:extLst>
              <a:ext uri="{FF2B5EF4-FFF2-40B4-BE49-F238E27FC236}">
                <a16:creationId xmlns:a16="http://schemas.microsoft.com/office/drawing/2014/main" id="{6C76EF26-81C9-413C-AE66-304C68944CD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31398" y="3477342"/>
            <a:ext cx="3912602" cy="2831977"/>
          </a:xfrm>
          <a:prstGeom prst="rect">
            <a:avLst/>
          </a:prstGeom>
        </p:spPr>
      </p:pic>
      <p:pic>
        <p:nvPicPr>
          <p:cNvPr id="11" name="object 3">
            <a:extLst>
              <a:ext uri="{FF2B5EF4-FFF2-40B4-BE49-F238E27FC236}">
                <a16:creationId xmlns:a16="http://schemas.microsoft.com/office/drawing/2014/main" id="{1C786E2A-6356-4026-9B4E-55AC2DAC46A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3477343"/>
            <a:ext cx="5038527" cy="2831977"/>
          </a:xfrm>
          <a:prstGeom prst="rect">
            <a:avLst/>
          </a:prstGeom>
        </p:spPr>
      </p:pic>
      <p:pic>
        <p:nvPicPr>
          <p:cNvPr id="13" name="object 5">
            <a:extLst>
              <a:ext uri="{FF2B5EF4-FFF2-40B4-BE49-F238E27FC236}">
                <a16:creationId xmlns:a16="http://schemas.microsoft.com/office/drawing/2014/main" id="{83677588-DAA3-4616-A20A-D2A1953EB51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52830"/>
            <a:ext cx="3131992" cy="2856001"/>
          </a:xfrm>
          <a:prstGeom prst="rect">
            <a:avLst/>
          </a:prstGeom>
        </p:spPr>
      </p:pic>
      <p:pic>
        <p:nvPicPr>
          <p:cNvPr id="14" name="object 6">
            <a:extLst>
              <a:ext uri="{FF2B5EF4-FFF2-40B4-BE49-F238E27FC236}">
                <a16:creationId xmlns:a16="http://schemas.microsoft.com/office/drawing/2014/main" id="{3406C3FF-1C49-4F3E-9C71-E8DFA79DDC43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74701" y="352829"/>
            <a:ext cx="4193997" cy="28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0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6602</TotalTime>
  <Words>887</Words>
  <Application>Microsoft Office PowerPoint</Application>
  <PresentationFormat>Экран (4:3)</PresentationFormat>
  <Paragraphs>162</Paragraphs>
  <Slides>38</Slides>
  <Notes>38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2" baseType="lpstr">
      <vt:lpstr>Arial</vt:lpstr>
      <vt:lpstr>Calibri</vt:lpstr>
      <vt:lpstr>Trebuchet MS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LIZA</cp:lastModifiedBy>
  <cp:revision>48</cp:revision>
  <dcterms:created xsi:type="dcterms:W3CDTF">2020-11-16T16:11:50Z</dcterms:created>
  <dcterms:modified xsi:type="dcterms:W3CDTF">2021-05-13T05:45:59Z</dcterms:modified>
</cp:coreProperties>
</file>