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0"/>
  </p:notesMasterIdLst>
  <p:sldIdLst>
    <p:sldId id="396" r:id="rId3"/>
    <p:sldId id="386" r:id="rId4"/>
    <p:sldId id="582" r:id="rId5"/>
    <p:sldId id="486" r:id="rId6"/>
    <p:sldId id="543" r:id="rId7"/>
    <p:sldId id="583" r:id="rId8"/>
    <p:sldId id="575" r:id="rId9"/>
    <p:sldId id="526" r:id="rId10"/>
    <p:sldId id="529" r:id="rId11"/>
    <p:sldId id="574" r:id="rId12"/>
    <p:sldId id="552" r:id="rId13"/>
    <p:sldId id="555" r:id="rId14"/>
    <p:sldId id="581" r:id="rId15"/>
    <p:sldId id="532" r:id="rId16"/>
    <p:sldId id="257" r:id="rId17"/>
    <p:sldId id="561" r:id="rId18"/>
    <p:sldId id="560" r:id="rId19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D8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B6022-0671-4341-9B2C-17B39A040A05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E56E7-6028-49E3-AC00-5A6068A52A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41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4C7D6A-3C1D-48E8-9990-EACFE27C228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7839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226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/>
              <a:t>Социальное предпринимательство – одно из приоритетных направлений реализации государственной политики по поддержке субъектов малого и среднего бизнеса. </a:t>
            </a:r>
          </a:p>
          <a:p>
            <a:pPr eaLnBrk="1" hangingPunct="1">
              <a:spcBef>
                <a:spcPct val="0"/>
              </a:spcBef>
            </a:pPr>
            <a:r>
              <a:rPr lang="ru-RU" dirty="0"/>
              <a:t>В 2019 году законодатель определил социальных предпринимателей как организации, которые оказывают услуги в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PTSans"/>
              </a:rPr>
              <a:t>в</a:t>
            </a:r>
            <a:r>
              <a:rPr lang="ru-RU" b="0" i="0" dirty="0">
                <a:solidFill>
                  <a:srgbClr val="333333"/>
                </a:solidFill>
                <a:effectLst/>
                <a:latin typeface="PTSans"/>
              </a:rPr>
              <a:t> образовании, культуре, здравоохранении, медицине, спорте, социальных услугах, а также организациям, у которых в штате занято более 50% граждан из числа социально уязвимых категорий населения (а именно: людей с ограниченными возможностями здоровья, пенсионеров и людей предпенсионного возраста, выпускников детских домов в возрасте до 23 лет и др.).</a:t>
            </a:r>
            <a:endParaRPr lang="en-US" b="0" i="0" dirty="0">
              <a:solidFill>
                <a:srgbClr val="333333"/>
              </a:solidFill>
              <a:effectLst/>
              <a:latin typeface="PTSans"/>
            </a:endParaRPr>
          </a:p>
          <a:p>
            <a:pPr eaLnBrk="1" hangingPunct="1">
              <a:spcBef>
                <a:spcPct val="0"/>
              </a:spcBef>
            </a:pPr>
            <a:r>
              <a:rPr lang="ru-RU" b="0" i="0" dirty="0">
                <a:solidFill>
                  <a:srgbClr val="333333"/>
                </a:solidFill>
                <a:effectLst/>
                <a:latin typeface="PTSans"/>
              </a:rPr>
              <a:t>Определение социального предпринимательства значительно шире укоренившегося стереотипа об отнесении к социальной сфере только лишь социальных услуг, оказываемых людям с ограниченными возможностями, а также пенсионерам.</a:t>
            </a:r>
          </a:p>
          <a:p>
            <a:pPr algn="l"/>
            <a:r>
              <a:rPr lang="ru-RU" b="1" i="0" dirty="0">
                <a:solidFill>
                  <a:srgbClr val="333333"/>
                </a:solidFill>
                <a:effectLst/>
                <a:latin typeface="PTSans"/>
              </a:rPr>
              <a:t>Центр инноваций социальной сферы (ЦИСС) - структурное подразделение Фонда поддержки предпринимательства Ленинградской области, которое </a:t>
            </a:r>
            <a:r>
              <a:rPr lang="ru-RU" b="1" i="0" dirty="0" err="1">
                <a:solidFill>
                  <a:srgbClr val="333333"/>
                </a:solidFill>
                <a:effectLst/>
                <a:latin typeface="PTSans"/>
              </a:rPr>
              <a:t>взаиимодействует</a:t>
            </a:r>
            <a:r>
              <a:rPr lang="ru-RU" b="1" i="0" dirty="0">
                <a:solidFill>
                  <a:srgbClr val="333333"/>
                </a:solidFill>
                <a:effectLst/>
                <a:latin typeface="PTSans"/>
              </a:rPr>
              <a:t> с социальными предпринимателями региона.</a:t>
            </a:r>
            <a:endParaRPr lang="ru-RU" b="0" i="0" dirty="0">
              <a:solidFill>
                <a:srgbClr val="333333"/>
              </a:solidFill>
              <a:effectLst/>
              <a:latin typeface="PTSans"/>
            </a:endParaRPr>
          </a:p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PTSans"/>
              </a:rPr>
              <a:t>Специалисты Центра оказывают поддержку и содействуют старту и развитию бизнес-проектов в социальной сфере с помощью тех инструментов и сервисов, которые наиболее востребованы предпринимателями.</a:t>
            </a:r>
          </a:p>
          <a:p>
            <a:pPr algn="l"/>
            <a:endParaRPr lang="ru-RU" b="0" i="0" dirty="0">
              <a:solidFill>
                <a:srgbClr val="333333"/>
              </a:solidFill>
              <a:effectLst/>
              <a:latin typeface="PTSans"/>
            </a:endParaRPr>
          </a:p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PTSans"/>
              </a:rPr>
              <a:t>В качестве примера, поскольку сегодня речь о комфортной городской среде, упомяну ООО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PTSans"/>
              </a:rPr>
              <a:t>Люцилия</a:t>
            </a:r>
            <a:r>
              <a:rPr lang="ru-RU" b="0" i="0" dirty="0">
                <a:solidFill>
                  <a:srgbClr val="333333"/>
                </a:solidFill>
                <a:effectLst/>
                <a:latin typeface="PTSans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PTSans"/>
              </a:rPr>
              <a:t>Тигрова</a:t>
            </a:r>
            <a:r>
              <a:rPr lang="ru-RU" b="0" i="0" dirty="0">
                <a:solidFill>
                  <a:srgbClr val="333333"/>
                </a:solidFill>
                <a:effectLst/>
                <a:latin typeface="PTSans"/>
              </a:rPr>
              <a:t>, организация из г. Тосно, много лет успешно занимается ландшафтным дизайном, благоустройством территорий в Ленинградской области и Санкт-Петербурге. В штате организации более 50% сотрудников – люди из числа социально уязвимых категорий, поэтому компания – социальное предприятие. В прошлом году ООО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PTSans"/>
              </a:rPr>
              <a:t>Люцилия</a:t>
            </a:r>
            <a:r>
              <a:rPr lang="ru-RU" b="0" i="0" dirty="0">
                <a:solidFill>
                  <a:srgbClr val="333333"/>
                </a:solidFill>
                <a:effectLst/>
                <a:latin typeface="PTSans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PTSans"/>
              </a:rPr>
              <a:t>Тигрова</a:t>
            </a:r>
            <a:r>
              <a:rPr lang="ru-RU" b="0" i="0" dirty="0">
                <a:solidFill>
                  <a:srgbClr val="333333"/>
                </a:solidFill>
                <a:effectLst/>
                <a:latin typeface="PTSans"/>
              </a:rPr>
              <a:t> прошла отбор и участвовала в акселерационной программе ЦИСС, направленной на упаковку проекта во франшизу</a:t>
            </a:r>
            <a:r>
              <a:rPr lang="ru-RU" b="0" i="0">
                <a:solidFill>
                  <a:srgbClr val="333333"/>
                </a:solidFill>
                <a:effectLst/>
                <a:latin typeface="PTSans"/>
              </a:rPr>
              <a:t>. </a:t>
            </a:r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/>
              <a:t>В 2020 году был запущен процесс формирования федерального перечня социальных предприятий. По итогам первого года формирования перечня Законодатель инициировал специальную меру поддержки для социальных предприятий – возможность получить грант в размере до 500 </a:t>
            </a:r>
            <a:r>
              <a:rPr lang="ru-RU" dirty="0" err="1"/>
              <a:t>тыс</a:t>
            </a:r>
            <a:r>
              <a:rPr lang="ru-RU" dirty="0"/>
              <a:t> рублей на реализацию текущего или нового социального проекта.</a:t>
            </a:r>
          </a:p>
          <a:p>
            <a:pPr eaLnBrk="1" hangingPunct="1">
              <a:spcBef>
                <a:spcPct val="0"/>
              </a:spcBef>
            </a:pPr>
            <a:r>
              <a:rPr lang="ru-RU" dirty="0"/>
              <a:t>Более подробную информацию о поддержке социальных предпринимателей вы можете получить у сотрудников </a:t>
            </a:r>
            <a:r>
              <a:rPr lang="ru-RU" dirty="0" err="1"/>
              <a:t>цисс</a:t>
            </a:r>
            <a:r>
              <a:rPr lang="ru-RU" dirty="0"/>
              <a:t> в любом удобном формате: от личного визита на одну из площадок Фонда поддержки предпринимательства в Санкт-Петербурге или Выборге, до онлайн-консультаций в Зум.</a:t>
            </a:r>
          </a:p>
        </p:txBody>
      </p:sp>
    </p:spTree>
    <p:extLst>
      <p:ext uri="{BB962C8B-B14F-4D97-AF65-F5344CB8AC3E}">
        <p14:creationId xmlns:p14="http://schemas.microsoft.com/office/powerpoint/2010/main" val="302067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B09C92-EB62-4CCA-B6B5-77C6A747F2E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039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72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B09C92-EB62-4CCA-B6B5-77C6A747F2EC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901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/>
              <a:t>Фонд поддержки предпринимательства и промышленности Ленинградской области  создан в соответствии с Распоряжением Губернатора Ленинградской области т 06 августа 2018 года.  </a:t>
            </a:r>
          </a:p>
          <a:p>
            <a:pPr eaLnBrk="1" hangingPunct="1">
              <a:spcBef>
                <a:spcPct val="0"/>
              </a:spcBef>
            </a:pPr>
            <a:r>
              <a:rPr lang="ru-RU" dirty="0"/>
              <a:t>Старт проекта – 1 июля 2019 года.</a:t>
            </a:r>
          </a:p>
          <a:p>
            <a:pPr eaLnBrk="1" hangingPunct="1">
              <a:spcBef>
                <a:spcPct val="0"/>
              </a:spcBef>
            </a:pPr>
            <a:r>
              <a:rPr lang="ru-RU" dirty="0"/>
              <a:t>21 ноября 2019 года состоялось торжественное открытие центра «Мой бизнес»</a:t>
            </a:r>
          </a:p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/>
              <a:t>Лизинг – приобретение оборудования. 6% - российское оборудование, 8% импортное. </a:t>
            </a:r>
          </a:p>
          <a:p>
            <a:pPr eaLnBrk="1" hangingPunct="1">
              <a:spcBef>
                <a:spcPct val="0"/>
              </a:spcBef>
            </a:pPr>
            <a:r>
              <a:rPr lang="ru-RU" dirty="0"/>
              <a:t>ФРП – необходимо 50% средств вне займа ФРП (до 35% - кредиты банков, минимум 15% - своих)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B09C92-EB62-4CCA-B6B5-77C6A747F2E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287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B09C92-EB62-4CCA-B6B5-77C6A747F2E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163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654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227671-BC0A-4ED5-BD16-48268F5A3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55C4EBA-FB3C-4385-9A9E-DEF2B5756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7315E5-C9AC-45EF-81AE-F06BF77DA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5FA9-0EE2-4276-8F3B-63CCFC25CE43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ABBC5D-4912-4840-898D-F80D1227C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8233FD-01E7-404E-9497-D21A59A67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0841-AC9C-4587-BF79-F7E04B7F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89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EF2E6B-7F63-41CA-9B7E-9B3DFA944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ED90A2-B884-4ACE-8ED9-DC57B85FA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93A813-493E-47C7-A493-A2B12FCA2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5FA9-0EE2-4276-8F3B-63CCFC25CE43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02B774-1E55-4F42-87F6-8BC2909AE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77DAA7-AA08-4DB7-8D77-3C95AE22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0841-AC9C-4587-BF79-F7E04B7F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55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B78501C-474D-4137-B66E-09BC487C69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EC88EE-97B1-4795-A8BF-A47E7F5F5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17D035-4941-4112-A319-16644EEF9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5FA9-0EE2-4276-8F3B-63CCFC25CE43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7E99D2-32D4-4FE4-8295-EABFFB169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02015B-8104-421A-8BE2-780C3F09D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0841-AC9C-4587-BF79-F7E04B7F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104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 userDrawn="1"/>
        </p:nvSpPr>
        <p:spPr>
          <a:xfrm>
            <a:off x="954000" y="325475"/>
            <a:ext cx="631775" cy="108012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32"/>
          </a:p>
        </p:txBody>
      </p:sp>
      <p:pic>
        <p:nvPicPr>
          <p:cNvPr id="5" name="Рисунок 2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34433" y="254907"/>
            <a:ext cx="3043021" cy="43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D521-BA84-4702-90BC-7C35525286AC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1336" y="6356827"/>
            <a:ext cx="2742520" cy="364359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9F50099-DF57-4CE3-B456-7E5D3D255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370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 userDrawn="1"/>
        </p:nvSpPr>
        <p:spPr>
          <a:xfrm>
            <a:off x="954000" y="325475"/>
            <a:ext cx="631775" cy="108012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32"/>
          </a:p>
        </p:txBody>
      </p:sp>
      <p:pic>
        <p:nvPicPr>
          <p:cNvPr id="5" name="Рисунок 2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34433" y="254907"/>
            <a:ext cx="3043021" cy="43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BB5D5-776C-4B6C-9C7D-59BDA46504B7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1336" y="6356827"/>
            <a:ext cx="2742520" cy="364359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D1EBCE-10C0-473A-B028-ACEF38CDF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080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734433" y="254907"/>
            <a:ext cx="3043021" cy="43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DDB6-C034-45A1-862A-77426B194363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1336" y="6356827"/>
            <a:ext cx="2742520" cy="364359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2D44F78-1C41-4D84-9ABA-4F0E13CE6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675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DAB3-4BCE-4E21-86BB-A2B26DDAFCBD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1336" y="6356827"/>
            <a:ext cx="2742520" cy="364359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AD7263B-D223-4B62-8093-C704B90DC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21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E9B88-1371-4E31-9516-DE2794BA7A66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1336" y="6356827"/>
            <a:ext cx="2742520" cy="364359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93AF8B-6981-4803-ADD9-2BB3838A9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36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EED42-6A4A-4D65-B383-7FD91E813DCA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1336" y="6356827"/>
            <a:ext cx="2742520" cy="364359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F71C28D-2960-4FBF-9707-5EAB32DA8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415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EADE6-1937-473F-8A1F-3EB8AB3ADBAA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1336" y="6356827"/>
            <a:ext cx="2742520" cy="364359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D305FAA-EE2A-4B11-B3C9-74D44FB9C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582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3" indent="0">
              <a:buNone/>
              <a:defRPr sz="1400"/>
            </a:lvl2pPr>
            <a:lvl3pPr marL="914406" indent="0">
              <a:buNone/>
              <a:defRPr sz="1200"/>
            </a:lvl3pPr>
            <a:lvl4pPr marL="1371609" indent="0">
              <a:buNone/>
              <a:defRPr sz="1000"/>
            </a:lvl4pPr>
            <a:lvl5pPr marL="1828812" indent="0">
              <a:buNone/>
              <a:defRPr sz="1000"/>
            </a:lvl5pPr>
            <a:lvl6pPr marL="2286015" indent="0">
              <a:buNone/>
              <a:defRPr sz="1000"/>
            </a:lvl6pPr>
            <a:lvl7pPr marL="2743218" indent="0">
              <a:buNone/>
              <a:defRPr sz="1000"/>
            </a:lvl7pPr>
            <a:lvl8pPr marL="3200421" indent="0">
              <a:buNone/>
              <a:defRPr sz="1000"/>
            </a:lvl8pPr>
            <a:lvl9pPr marL="365762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5DC45-1552-408B-A671-467C1266502D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1336" y="6356827"/>
            <a:ext cx="2742520" cy="364359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5457A79-FB1D-47F7-B802-09BECE02A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45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C4D95-7427-49C0-8993-21475596C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781DF9-7CC6-41DC-B93B-C2A5FE72B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2F730E-1507-4CD2-9C4E-0669AA0B4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5FA9-0EE2-4276-8F3B-63CCFC25CE43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0EB326-A102-40B9-A43A-E78DAC008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00B513-510C-498F-8778-830062399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0841-AC9C-4587-BF79-F7E04B7F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1646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3" indent="0">
              <a:buNone/>
              <a:defRPr sz="2800"/>
            </a:lvl2pPr>
            <a:lvl3pPr marL="914406" indent="0">
              <a:buNone/>
              <a:defRPr sz="2400"/>
            </a:lvl3pPr>
            <a:lvl4pPr marL="1371609" indent="0">
              <a:buNone/>
              <a:defRPr sz="2000"/>
            </a:lvl4pPr>
            <a:lvl5pPr marL="1828812" indent="0">
              <a:buNone/>
              <a:defRPr sz="2000"/>
            </a:lvl5pPr>
            <a:lvl6pPr marL="2286015" indent="0">
              <a:buNone/>
              <a:defRPr sz="2000"/>
            </a:lvl6pPr>
            <a:lvl7pPr marL="2743218" indent="0">
              <a:buNone/>
              <a:defRPr sz="2000"/>
            </a:lvl7pPr>
            <a:lvl8pPr marL="3200421" indent="0">
              <a:buNone/>
              <a:defRPr sz="2000"/>
            </a:lvl8pPr>
            <a:lvl9pPr marL="3657624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3" indent="0">
              <a:buNone/>
              <a:defRPr sz="1400"/>
            </a:lvl2pPr>
            <a:lvl3pPr marL="914406" indent="0">
              <a:buNone/>
              <a:defRPr sz="1200"/>
            </a:lvl3pPr>
            <a:lvl4pPr marL="1371609" indent="0">
              <a:buNone/>
              <a:defRPr sz="1000"/>
            </a:lvl4pPr>
            <a:lvl5pPr marL="1828812" indent="0">
              <a:buNone/>
              <a:defRPr sz="1000"/>
            </a:lvl5pPr>
            <a:lvl6pPr marL="2286015" indent="0">
              <a:buNone/>
              <a:defRPr sz="1000"/>
            </a:lvl6pPr>
            <a:lvl7pPr marL="2743218" indent="0">
              <a:buNone/>
              <a:defRPr sz="1000"/>
            </a:lvl7pPr>
            <a:lvl8pPr marL="3200421" indent="0">
              <a:buNone/>
              <a:defRPr sz="1000"/>
            </a:lvl8pPr>
            <a:lvl9pPr marL="365762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55C5E-30F9-47EC-8333-83D8D09CC708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1336" y="6356827"/>
            <a:ext cx="2742520" cy="364359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BF36460-5E46-43FD-B77F-46F9FF4EE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9100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CF959-50AE-465D-978B-998FC3BE5B5E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1336" y="6356827"/>
            <a:ext cx="2742520" cy="364359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915216D-E52B-42E5-9ADA-F61475677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920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6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EA312-D366-4A36-AEED-0DADC607AEEE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1336" y="6356827"/>
            <a:ext cx="2742520" cy="364359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5E8636-C79B-48F5-86CF-5705301B1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4542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7"/>
          <p:cNvSpPr/>
          <p:nvPr userDrawn="1"/>
        </p:nvSpPr>
        <p:spPr>
          <a:xfrm>
            <a:off x="11529450" y="6414433"/>
            <a:ext cx="477905" cy="38020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33"/>
          </a:p>
        </p:txBody>
      </p:sp>
      <p:sp>
        <p:nvSpPr>
          <p:cNvPr id="3" name="TextBox 6"/>
          <p:cNvSpPr txBox="1"/>
          <p:nvPr userDrawn="1"/>
        </p:nvSpPr>
        <p:spPr>
          <a:xfrm>
            <a:off x="11505917" y="6466279"/>
            <a:ext cx="526782" cy="2637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BD9DE39-1379-4356-9A13-E6BE60FDA9A7}" type="slidenum">
              <a:rPr lang="ru-RU" sz="1114">
                <a:solidFill>
                  <a:srgbClr val="562212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114" dirty="0">
              <a:solidFill>
                <a:srgbClr val="56221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92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10DF06-ADC0-405E-8AF8-AAE0D9C94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A6D1E4-7AD3-49BD-8DF1-566B477A1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17DCA3-711C-46FB-8C8D-B9A6A0D9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5FA9-0EE2-4276-8F3B-63CCFC25CE43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1214EB-751D-4651-8189-0B9FF500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444B60-AC61-448D-B0B7-B8F27D982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0841-AC9C-4587-BF79-F7E04B7F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82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A3188-974B-4D55-ADC6-A8596ADD3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B85CFA-6FB7-4254-BDAE-9D1405F88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0802F7-3DCA-4EB0-AAF6-D810CB7AC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24A9E4-369C-41CB-89E1-CC45BE9B0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5FA9-0EE2-4276-8F3B-63CCFC25CE43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63F336-49C5-47D4-B151-7606874B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956A80-D21B-449E-B101-D5B6BED9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0841-AC9C-4587-BF79-F7E04B7F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48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238E74-5C39-426E-8892-03B16E691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C7A6C6-A9D4-49E3-B7B4-B788B312C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D45FB0-6923-4FC4-9679-D82303CC7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E0DA031-D9DB-4B3B-BEC2-11204E597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45DFB05-66A9-49BA-BCE4-FCA1697E9F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B3CFFC0-B8F5-465F-A905-0DBF9486B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5FA9-0EE2-4276-8F3B-63CCFC25CE43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0945442-FCD8-417D-B07D-26D7F372C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3E919E-7BF8-4724-B8DE-8DB098CC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0841-AC9C-4587-BF79-F7E04B7F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74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B5041-5388-4EA9-A267-09E0F4351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B760EF0-7FEF-4FF3-A63C-A0300C635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5FA9-0EE2-4276-8F3B-63CCFC25CE43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CCF524-15DD-4CF6-B9BA-84DAA1C1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69B2FD9-5D66-4523-AF04-53FBA8BA3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0841-AC9C-4587-BF79-F7E04B7F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876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A180624-0553-4525-89B3-15334F4E5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5FA9-0EE2-4276-8F3B-63CCFC25CE43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B59EE50-9896-48F0-ACBF-F6B37E23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FE0F5D8-2798-4651-BE15-626633CA9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0841-AC9C-4587-BF79-F7E04B7F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23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BAA8C8-B9B0-4C79-B837-CED621C04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F28858-70C6-420B-9DE9-8C49571CA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CD8124-EA7D-4EE5-BFAB-AC4399538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9770D0-CB95-407C-B52B-F0F7ABE4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5FA9-0EE2-4276-8F3B-63CCFC25CE43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7FB91A-3203-4610-90DA-5BB14673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DE3866-4D55-4F2E-BF7C-CF870ED97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0841-AC9C-4587-BF79-F7E04B7F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77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79EE07-E5A1-4BE1-9452-51FC42741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D233DBC-3506-4782-B7A2-F45519AF1C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480AC54-DCA0-48D8-B45B-91BDE43E8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47F262-8D8E-4E08-8D8E-CC0EE2A0C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5FA9-0EE2-4276-8F3B-63CCFC25CE43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C7368C-0A09-42CE-9077-431CEAAF3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CC49C4-8C7F-47F4-A2FA-01B1F17FC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20841-AC9C-4587-BF79-F7E04B7F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44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B651FB-EE3B-4B20-9A53-C6E6FAA5B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778C42-98E7-456A-8CAF-58DAE0259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95E430-FA7B-43E8-AC61-9C13CF9DC9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5FA9-0EE2-4276-8F3B-63CCFC25CE43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1C2F05-5149-44E4-93F9-B74B4B254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C111B9-1771-41E9-AC2C-7C5F9B024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20841-AC9C-4587-BF79-F7E04B7F2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98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1529450" y="6414433"/>
            <a:ext cx="477905" cy="38020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145" y="365798"/>
            <a:ext cx="10515712" cy="132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145" y="1826112"/>
            <a:ext cx="10515712" cy="435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144" y="6356827"/>
            <a:ext cx="2742520" cy="364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E0F061-A3CF-4766-A837-7CAA65E06990}" type="datetimeFigureOut">
              <a:rPr lang="ru-RU"/>
              <a:pPr>
                <a:defRPr/>
              </a:pPr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58" y="6356827"/>
            <a:ext cx="4114686" cy="364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1505917" y="6466279"/>
            <a:ext cx="526782" cy="2637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1006A55F-99B2-445B-BBA9-BCAA79D429AF}" type="slidenum">
              <a:rPr lang="ru-RU" sz="1114">
                <a:solidFill>
                  <a:srgbClr val="562212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114" dirty="0">
              <a:solidFill>
                <a:srgbClr val="56221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953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307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55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307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55">
          <a:solidFill>
            <a:schemeClr val="tx1"/>
          </a:solidFill>
          <a:latin typeface="Calibri Light"/>
        </a:defRPr>
      </a:lvl2pPr>
      <a:lvl3pPr algn="l" defTabSz="91307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55">
          <a:solidFill>
            <a:schemeClr val="tx1"/>
          </a:solidFill>
          <a:latin typeface="Calibri Light"/>
        </a:defRPr>
      </a:lvl3pPr>
      <a:lvl4pPr algn="l" defTabSz="91307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55">
          <a:solidFill>
            <a:schemeClr val="tx1"/>
          </a:solidFill>
          <a:latin typeface="Calibri Light"/>
        </a:defRPr>
      </a:lvl4pPr>
      <a:lvl5pPr algn="l" defTabSz="91307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55">
          <a:solidFill>
            <a:schemeClr val="tx1"/>
          </a:solidFill>
          <a:latin typeface="Calibri Light"/>
        </a:defRPr>
      </a:lvl5pPr>
      <a:lvl6pPr marL="414772" algn="l" defTabSz="913074" rtl="0" fontAlgn="base">
        <a:lnSpc>
          <a:spcPct val="90000"/>
        </a:lnSpc>
        <a:spcBef>
          <a:spcPct val="0"/>
        </a:spcBef>
        <a:spcAft>
          <a:spcPct val="0"/>
        </a:spcAft>
        <a:defRPr sz="4355">
          <a:solidFill>
            <a:schemeClr val="tx1"/>
          </a:solidFill>
          <a:latin typeface="Calibri Light"/>
        </a:defRPr>
      </a:lvl6pPr>
      <a:lvl7pPr marL="829544" algn="l" defTabSz="913074" rtl="0" fontAlgn="base">
        <a:lnSpc>
          <a:spcPct val="90000"/>
        </a:lnSpc>
        <a:spcBef>
          <a:spcPct val="0"/>
        </a:spcBef>
        <a:spcAft>
          <a:spcPct val="0"/>
        </a:spcAft>
        <a:defRPr sz="4355">
          <a:solidFill>
            <a:schemeClr val="tx1"/>
          </a:solidFill>
          <a:latin typeface="Calibri Light"/>
        </a:defRPr>
      </a:lvl7pPr>
      <a:lvl8pPr marL="1244316" algn="l" defTabSz="913074" rtl="0" fontAlgn="base">
        <a:lnSpc>
          <a:spcPct val="90000"/>
        </a:lnSpc>
        <a:spcBef>
          <a:spcPct val="0"/>
        </a:spcBef>
        <a:spcAft>
          <a:spcPct val="0"/>
        </a:spcAft>
        <a:defRPr sz="4355">
          <a:solidFill>
            <a:schemeClr val="tx1"/>
          </a:solidFill>
          <a:latin typeface="Calibri Light"/>
        </a:defRPr>
      </a:lvl8pPr>
      <a:lvl9pPr marL="1659087" algn="l" defTabSz="913074" rtl="0" fontAlgn="base">
        <a:lnSpc>
          <a:spcPct val="90000"/>
        </a:lnSpc>
        <a:spcBef>
          <a:spcPct val="0"/>
        </a:spcBef>
        <a:spcAft>
          <a:spcPct val="0"/>
        </a:spcAft>
        <a:defRPr sz="4355">
          <a:solidFill>
            <a:schemeClr val="tx1"/>
          </a:solidFill>
          <a:latin typeface="Calibri Light"/>
        </a:defRPr>
      </a:lvl9pPr>
    </p:titleStyle>
    <p:bodyStyle>
      <a:lvl1pPr marL="227548" indent="-227548" algn="l" defTabSz="913074" rtl="0" eaLnBrk="0" fontAlgn="base" hangingPunct="0">
        <a:lnSpc>
          <a:spcPct val="90000"/>
        </a:lnSpc>
        <a:spcBef>
          <a:spcPts val="998"/>
        </a:spcBef>
        <a:spcAft>
          <a:spcPct val="0"/>
        </a:spcAft>
        <a:buFont typeface="Arial" charset="0"/>
        <a:buChar char="•"/>
        <a:defRPr sz="2722" kern="1200">
          <a:solidFill>
            <a:schemeClr val="tx1"/>
          </a:solidFill>
          <a:latin typeface="+mn-lt"/>
          <a:ea typeface="+mn-ea"/>
          <a:cs typeface="+mn-cs"/>
        </a:defRPr>
      </a:lvl1pPr>
      <a:lvl2pPr marL="685526" indent="-227548" algn="l" defTabSz="913074" rtl="0" eaLnBrk="0" fontAlgn="base" hangingPunct="0">
        <a:lnSpc>
          <a:spcPct val="90000"/>
        </a:lnSpc>
        <a:spcBef>
          <a:spcPts val="499"/>
        </a:spcBef>
        <a:spcAft>
          <a:spcPct val="0"/>
        </a:spcAft>
        <a:buFont typeface="Arial" charset="0"/>
        <a:buChar char="•"/>
        <a:defRPr sz="2359" kern="1200">
          <a:solidFill>
            <a:schemeClr val="tx1"/>
          </a:solidFill>
          <a:latin typeface="+mn-lt"/>
          <a:ea typeface="+mn-ea"/>
          <a:cs typeface="+mn-cs"/>
        </a:defRPr>
      </a:lvl2pPr>
      <a:lvl3pPr marL="1142063" indent="-227548" algn="l" defTabSz="913074" rtl="0" eaLnBrk="0" fontAlgn="base" hangingPunct="0">
        <a:lnSpc>
          <a:spcPct val="90000"/>
        </a:lnSpc>
        <a:spcBef>
          <a:spcPts val="499"/>
        </a:spcBef>
        <a:spcAft>
          <a:spcPct val="0"/>
        </a:spcAft>
        <a:buFont typeface="Arial" charset="0"/>
        <a:buChar char="•"/>
        <a:defRPr sz="1996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7548" algn="l" defTabSz="913074" rtl="0" eaLnBrk="0" fontAlgn="base" hangingPunct="0">
        <a:lnSpc>
          <a:spcPct val="90000"/>
        </a:lnSpc>
        <a:spcBef>
          <a:spcPts val="499"/>
        </a:spcBef>
        <a:spcAft>
          <a:spcPct val="0"/>
        </a:spcAft>
        <a:buFont typeface="Arial" charset="0"/>
        <a:buChar char="•"/>
        <a:defRPr sz="1724" kern="1200">
          <a:solidFill>
            <a:schemeClr val="tx1"/>
          </a:solidFill>
          <a:latin typeface="+mn-lt"/>
          <a:ea typeface="+mn-ea"/>
          <a:cs typeface="+mn-cs"/>
        </a:defRPr>
      </a:lvl4pPr>
      <a:lvl5pPr marL="2056577" indent="-227548" algn="l" defTabSz="913074" rtl="0" eaLnBrk="0" fontAlgn="base" hangingPunct="0">
        <a:lnSpc>
          <a:spcPct val="90000"/>
        </a:lnSpc>
        <a:spcBef>
          <a:spcPts val="499"/>
        </a:spcBef>
        <a:spcAft>
          <a:spcPct val="0"/>
        </a:spcAft>
        <a:buFont typeface="Arial" charset="0"/>
        <a:buChar char="•"/>
        <a:defRPr sz="1724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emf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emf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jpeg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9.emf"/><Relationship Id="rId7" Type="http://schemas.openxmlformats.org/officeDocument/2006/relationships/image" Target="../media/image19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14.jpe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813.ru/podderzhka/finansovaya/mfo-i-rgo/mikrozaymy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3"/>
          <p:cNvPicPr>
            <a:picLocks noChangeAspect="1"/>
          </p:cNvPicPr>
          <p:nvPr/>
        </p:nvPicPr>
        <p:blipFill>
          <a:blip r:embed="rId3"/>
          <a:srcRect t="34073" r="45876"/>
          <a:stretch>
            <a:fillRect/>
          </a:stretch>
        </p:blipFill>
        <p:spPr bwMode="auto">
          <a:xfrm>
            <a:off x="6612682" y="1"/>
            <a:ext cx="4356457" cy="530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Арка 22"/>
          <p:cNvSpPr/>
          <p:nvPr/>
        </p:nvSpPr>
        <p:spPr>
          <a:xfrm rot="18027255">
            <a:off x="1184380" y="4542142"/>
            <a:ext cx="4382380" cy="4382381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32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5477" y="3659825"/>
            <a:ext cx="8149110" cy="303847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33" dirty="0"/>
          </a:p>
        </p:txBody>
      </p:sp>
      <p:grpSp>
        <p:nvGrpSpPr>
          <p:cNvPr id="14345" name="Группа 2"/>
          <p:cNvGrpSpPr>
            <a:grpSpLocks/>
          </p:cNvGrpSpPr>
          <p:nvPr/>
        </p:nvGrpSpPr>
        <p:grpSpPr bwMode="auto">
          <a:xfrm>
            <a:off x="2111824" y="1237412"/>
            <a:ext cx="8247745" cy="2341686"/>
            <a:chOff x="920709" y="2234968"/>
            <a:chExt cx="8532371" cy="2423584"/>
          </a:xfrm>
        </p:grpSpPr>
        <p:pic>
          <p:nvPicPr>
            <p:cNvPr id="14348" name="Рисунок 15"/>
            <p:cNvPicPr>
              <a:picLocks noChangeAspect="1"/>
            </p:cNvPicPr>
            <p:nvPr/>
          </p:nvPicPr>
          <p:blipFill>
            <a:blip r:embed="rId4"/>
            <a:srcRect l="82864"/>
            <a:stretch>
              <a:fillRect/>
            </a:stretch>
          </p:blipFill>
          <p:spPr bwMode="auto">
            <a:xfrm>
              <a:off x="8011434" y="2234968"/>
              <a:ext cx="1441646" cy="2423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Рисунок 7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20709" y="2629589"/>
              <a:ext cx="6976492" cy="1295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6" name="Прямоугольник 8"/>
          <p:cNvSpPr>
            <a:spLocks noChangeArrowheads="1"/>
          </p:cNvSpPr>
          <p:nvPr/>
        </p:nvSpPr>
        <p:spPr bwMode="auto">
          <a:xfrm>
            <a:off x="2620196" y="3814573"/>
            <a:ext cx="8154391" cy="357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«О мерах поддержки малого и среднего бизнеса Ленинградской области, в том числе действующего в сфере развития комфортной городской среды»</a:t>
            </a:r>
          </a:p>
          <a:p>
            <a:pPr lvl="0">
              <a:lnSpc>
                <a:spcPct val="107000"/>
              </a:lnSpc>
              <a:defRPr/>
            </a:pPr>
            <a:endParaRPr lang="ru-RU" sz="1814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defRPr/>
            </a:pPr>
            <a:r>
              <a:rPr lang="ru-RU" sz="1814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Директор ЦПП Фонда поддержки предпринимательства</a:t>
            </a:r>
            <a:br>
              <a:rPr lang="ru-RU" sz="1814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14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промышленности Ленинградской области, </a:t>
            </a:r>
          </a:p>
          <a:p>
            <a:pPr lvl="0">
              <a:lnSpc>
                <a:spcPct val="107000"/>
              </a:lnSpc>
              <a:defRPr/>
            </a:pPr>
            <a:r>
              <a:rPr lang="ru-RU" sz="1814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микрокредитная компания</a:t>
            </a:r>
          </a:p>
          <a:p>
            <a:pPr lvl="0">
              <a:lnSpc>
                <a:spcPct val="107000"/>
              </a:lnSpc>
              <a:defRPr/>
            </a:pPr>
            <a:endParaRPr lang="ru-RU" sz="1814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Белокрыльцева Людмила Сергеевна</a:t>
            </a:r>
          </a:p>
          <a:p>
            <a:pPr lvl="0">
              <a:lnSpc>
                <a:spcPct val="107000"/>
              </a:lnSpc>
              <a:defRPr/>
            </a:pPr>
            <a:endParaRPr lang="ru-RU" sz="2177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ru-RU" sz="2177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sz="2177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813.ru/bitrix/templates/piter_2017/img/logo1.png">
            <a:extLst>
              <a:ext uri="{FF2B5EF4-FFF2-40B4-BE49-F238E27FC236}">
                <a16:creationId xmlns:a16="http://schemas.microsoft.com/office/drawing/2014/main" id="{AB625AA9-0DB0-478E-A058-167FFEFCD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117" y="159633"/>
            <a:ext cx="1944204" cy="53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813.ru/bitrix/templates/piter_2017/img/logo3.png">
            <a:extLst>
              <a:ext uri="{FF2B5EF4-FFF2-40B4-BE49-F238E27FC236}">
                <a16:creationId xmlns:a16="http://schemas.microsoft.com/office/drawing/2014/main" id="{081EB24D-D921-443D-95AC-25D0C10FC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133" y="159633"/>
            <a:ext cx="2419454" cy="53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9">
            <a:extLst>
              <a:ext uri="{FF2B5EF4-FFF2-40B4-BE49-F238E27FC236}">
                <a16:creationId xmlns:a16="http://schemas.microsoft.com/office/drawing/2014/main" id="{7A0C5714-914B-4DCB-81A2-BD6054DE340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-76" r="218" b="-2"/>
          <a:stretch>
            <a:fillRect/>
          </a:stretch>
        </p:blipFill>
        <p:spPr bwMode="auto">
          <a:xfrm>
            <a:off x="9876448" y="1244623"/>
            <a:ext cx="970820" cy="97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19">
            <a:extLst>
              <a:ext uri="{FF2B5EF4-FFF2-40B4-BE49-F238E27FC236}">
                <a16:creationId xmlns:a16="http://schemas.microsoft.com/office/drawing/2014/main" id="{2549A4A0-04DD-4845-81BA-0DC365FC3A7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-76" r="218" b="-2"/>
          <a:stretch>
            <a:fillRect/>
          </a:stretch>
        </p:blipFill>
        <p:spPr bwMode="auto">
          <a:xfrm>
            <a:off x="3113560" y="5780967"/>
            <a:ext cx="900218" cy="1033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563669" y="664050"/>
            <a:ext cx="1343828" cy="223231"/>
          </a:xfrm>
          <a:prstGeom prst="rect">
            <a:avLst/>
          </a:prstGeom>
        </p:spPr>
        <p:txBody>
          <a:bodyPr lIns="0" tIns="0" rIns="0" bIns="0"/>
          <a:lstStyle/>
          <a:p>
            <a:pPr algn="just" defTabSz="414772">
              <a:lnSpc>
                <a:spcPts val="733"/>
              </a:lnSpc>
              <a:defRPr/>
            </a:pPr>
            <a:endParaRPr lang="ru" sz="635" cap="small" dirty="0">
              <a:solidFill>
                <a:srgbClr val="522015"/>
              </a:solidFill>
              <a:latin typeface="Calibri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43761" y="388538"/>
            <a:ext cx="1137865" cy="695124"/>
          </a:xfrm>
          <a:prstGeom prst="rect">
            <a:avLst/>
          </a:prstGeom>
        </p:spPr>
        <p:txBody>
          <a:bodyPr lIns="0" tIns="0" rIns="0" bIns="0"/>
          <a:lstStyle/>
          <a:p>
            <a:pPr defTabSz="414772">
              <a:defRPr/>
            </a:pPr>
            <a:endParaRPr lang="ru" sz="816" b="1" dirty="0">
              <a:solidFill>
                <a:srgbClr val="522015"/>
              </a:solidFill>
              <a:latin typeface="Verdana"/>
              <a:cs typeface="Arial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14108" y="327638"/>
            <a:ext cx="561564" cy="90636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770" tIns="35386" rIns="70770" bIns="35386" rtlCol="0"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689461" y="1164403"/>
            <a:ext cx="8813076" cy="0"/>
          </a:xfrm>
          <a:prstGeom prst="line">
            <a:avLst/>
          </a:prstGeom>
          <a:ln w="31750" cap="rnd">
            <a:solidFill>
              <a:srgbClr val="E04E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/>
          </p:cNvPr>
          <p:cNvSpPr/>
          <p:nvPr/>
        </p:nvSpPr>
        <p:spPr>
          <a:xfrm>
            <a:off x="1905374" y="798146"/>
            <a:ext cx="9040336" cy="5261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37" tIns="41468" rIns="82937" bIns="41468" anchor="t"/>
          <a:lstStyle/>
          <a:p>
            <a:pPr defTabSz="414772">
              <a:defRPr/>
            </a:pPr>
            <a:r>
              <a:rPr lang="ru-RU" sz="2177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633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14772">
              <a:spcBef>
                <a:spcPts val="425"/>
              </a:spcBef>
              <a:defRPr/>
            </a:pPr>
            <a:endParaRPr lang="ru-RU" sz="1814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6225" indent="-246225" defTabSz="414772">
              <a:spcBef>
                <a:spcPts val="425"/>
              </a:spcBef>
              <a:buFontTx/>
              <a:buAutoNum type="arabicPeriod"/>
              <a:defRPr/>
            </a:pPr>
            <a:endParaRPr lang="ru-RU" sz="1814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6225" indent="-246225" defTabSz="414772">
              <a:spcBef>
                <a:spcPts val="425"/>
              </a:spcBef>
              <a:buFontTx/>
              <a:buAutoNum type="arabicPeriod"/>
              <a:defRPr/>
            </a:pPr>
            <a:endParaRPr lang="ru-RU" sz="1814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6225" indent="-246225" defTabSz="414772">
              <a:spcBef>
                <a:spcPts val="425"/>
              </a:spcBef>
              <a:buFontTx/>
              <a:buAutoNum type="arabicPeriod"/>
              <a:defRPr/>
            </a:pPr>
            <a:endParaRPr lang="ru-RU" sz="1814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86771" y="745620"/>
            <a:ext cx="8552517" cy="418760"/>
          </a:xfrm>
          <a:prstGeom prst="rect">
            <a:avLst/>
          </a:prstGeom>
          <a:noFill/>
        </p:spPr>
        <p:txBody>
          <a:bodyPr wrap="square" lIns="82921" tIns="41461" rIns="82921" bIns="41461" rtlCol="0">
            <a:spAutoFit/>
          </a:bodyPr>
          <a:lstStyle/>
          <a:p>
            <a:pPr defTabSz="414772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54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Субсидии для МСП в 2021 году</a:t>
            </a:r>
          </a:p>
        </p:txBody>
      </p:sp>
      <p:pic>
        <p:nvPicPr>
          <p:cNvPr id="11" name="Picture 2" descr="C:\Users\au_nekrasova\Desktop\вебинар 02.06.2020\Новый рисунок (12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"/>
          <a:stretch/>
        </p:blipFill>
        <p:spPr bwMode="auto">
          <a:xfrm>
            <a:off x="7636299" y="48972"/>
            <a:ext cx="1612809" cy="69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999822"/>
              </p:ext>
            </p:extLst>
          </p:nvPr>
        </p:nvGraphicFramePr>
        <p:xfrm>
          <a:off x="1626212" y="1411008"/>
          <a:ext cx="8813076" cy="3943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8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9118">
                  <a:extLst>
                    <a:ext uri="{9D8B030D-6E8A-4147-A177-3AD203B41FA5}">
                      <a16:colId xmlns:a16="http://schemas.microsoft.com/office/drawing/2014/main" val="1184762066"/>
                    </a:ext>
                  </a:extLst>
                </a:gridCol>
                <a:gridCol w="1315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Субсидии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Условия</a:t>
                      </a:r>
                    </a:p>
                    <a:p>
                      <a:endParaRPr lang="ru-RU" sz="1800" dirty="0"/>
                    </a:p>
                  </a:txBody>
                  <a:tcPr marL="44335" marR="443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Объем на 2021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Даты приема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«Лизинг»</a:t>
                      </a:r>
                    </a:p>
                  </a:txBody>
                  <a:tcPr marL="44335" marR="443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До </a:t>
                      </a:r>
                      <a:r>
                        <a:rPr lang="ru-RU" sz="13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95%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от затрат прошлого и текущего годов,</a:t>
                      </a:r>
                      <a:b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</a:b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но не более </a:t>
                      </a:r>
                      <a:r>
                        <a:rPr lang="ru-RU" sz="13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1,5 млн руб.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50 млн</a:t>
                      </a:r>
                    </a:p>
                  </a:txBody>
                  <a:tcPr marL="44335" marR="443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10 мая - 10 июня</a:t>
                      </a:r>
                    </a:p>
                  </a:txBody>
                  <a:tcPr marL="44335" marR="443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5762"/>
                  </a:ext>
                </a:extLst>
              </a:tr>
              <a:tr h="647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«Частным детским садам» </a:t>
                      </a:r>
                    </a:p>
                  </a:txBody>
                  <a:tcPr marL="40220" marR="4022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ru-RU" sz="1300" b="1" dirty="0">
                          <a:solidFill>
                            <a:srgbClr val="562212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99%</a:t>
                      </a:r>
                      <a:r>
                        <a:rPr lang="ru-RU" sz="1300" b="1" dirty="0">
                          <a:solidFill>
                            <a:srgbClr val="562212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от затрат текущего года и 4 кв. прошлого года, но не более</a:t>
                      </a:r>
                      <a:r>
                        <a:rPr lang="ru-RU" sz="1300" b="1" dirty="0">
                          <a:solidFill>
                            <a:srgbClr val="562212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3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11 тыс. руб / мес. на 1 ребенка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0220" marR="4022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247,3 млн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0220" marR="4022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31 мая – 11 июня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0220" marR="4022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916604"/>
                  </a:ext>
                </a:extLst>
              </a:tr>
              <a:tr h="425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«Выставки и ярмарки» </a:t>
                      </a:r>
                    </a:p>
                  </a:txBody>
                  <a:tcPr marL="44335" marR="443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До </a:t>
                      </a:r>
                      <a:r>
                        <a:rPr lang="ru-RU" sz="13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90%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от затрат прошлого и текущего годов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 млн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 июля – 13 августа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«Приобретение оборудования для модернизации производства»</a:t>
                      </a:r>
                    </a:p>
                  </a:txBody>
                  <a:tcPr marL="29867" marR="2986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До </a:t>
                      </a:r>
                      <a:r>
                        <a:rPr lang="ru-RU" sz="13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50%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от затрат по договорам позапрошлого, прошлого и текущего годов,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но не более </a:t>
                      </a:r>
                      <a:r>
                        <a:rPr lang="ru-RU" sz="13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5 млн руб.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9867" marR="2986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72,7 млн</a:t>
                      </a:r>
                    </a:p>
                  </a:txBody>
                  <a:tcPr marL="29867" marR="2986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9 августа – 9 сентября</a:t>
                      </a:r>
                    </a:p>
                  </a:txBody>
                  <a:tcPr marL="29867" marR="2986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892267"/>
                  </a:ext>
                </a:extLst>
              </a:tr>
              <a:tr h="524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Народно-художественные </a:t>
                      </a:r>
                      <a:b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промыслы и ремёсла</a:t>
                      </a:r>
                    </a:p>
                  </a:txBody>
                  <a:tcPr marL="29867" marR="2986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До </a:t>
                      </a:r>
                      <a:r>
                        <a:rPr lang="ru-RU" sz="13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90%</a:t>
                      </a:r>
                      <a:r>
                        <a:rPr lang="ru-RU" sz="1300" b="1" dirty="0">
                          <a:solidFill>
                            <a:srgbClr val="562212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от затрат прошлого и текущего годов, </a:t>
                      </a:r>
                      <a:b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</a:b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но не более </a:t>
                      </a:r>
                      <a:r>
                        <a:rPr lang="ru-RU" sz="13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500 тыс. руб</a:t>
                      </a:r>
                      <a:r>
                        <a:rPr lang="ru-RU" sz="1300" b="1" dirty="0">
                          <a:solidFill>
                            <a:srgbClr val="562212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29867" marR="2986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12 млн</a:t>
                      </a:r>
                    </a:p>
                  </a:txBody>
                  <a:tcPr marL="29867" marR="2986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5 мая – 11 июня</a:t>
                      </a:r>
                    </a:p>
                  </a:txBody>
                  <a:tcPr marL="29867" marR="29867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085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150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064548" y="5485283"/>
            <a:ext cx="5092438" cy="1137171"/>
          </a:xfrm>
          <a:prstGeom prst="rect">
            <a:avLst/>
          </a:prstGeom>
          <a:solidFill>
            <a:srgbClr val="EDD8C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177" tIns="48589" rIns="97177" bIns="48589" rtlCol="0"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endParaRPr lang="ru-RU" sz="1724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49545" y="798510"/>
            <a:ext cx="8733533" cy="475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14772">
              <a:lnSpc>
                <a:spcPct val="85000"/>
              </a:lnSpc>
              <a:defRPr/>
            </a:pPr>
            <a:r>
              <a:rPr lang="ru-RU" sz="2903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Повышение цифровых компетенций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1949545" y="2058938"/>
            <a:ext cx="3956024" cy="1445362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377" tIns="50188" rIns="100377" bIns="50188" rtlCol="0"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814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услуг по созданию ключей, изготовлению </a:t>
            </a:r>
            <a:br>
              <a:rPr lang="ru-RU" sz="1814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14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выдаче сертификата ключа проверки электронной подписи субъектам МСП 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1949545" y="3971669"/>
            <a:ext cx="3956024" cy="1367069"/>
          </a:xfrm>
          <a:prstGeom prst="homePlate">
            <a:avLst/>
          </a:prstGeom>
          <a:solidFill>
            <a:srgbClr val="F5F1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377" tIns="50188" rIns="100377" bIns="50188" rtlCol="0"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814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обучения </a:t>
            </a:r>
            <a:br>
              <a:rPr lang="ru-RU" sz="1814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14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компетенциям цифровой экономики по программам  повышения квалификации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83837" y="2378181"/>
            <a:ext cx="3513584" cy="806837"/>
          </a:xfrm>
          <a:prstGeom prst="rect">
            <a:avLst/>
          </a:prstGeom>
        </p:spPr>
        <p:txBody>
          <a:bodyPr wrap="square" lIns="80150" tIns="40075" rIns="80150" bIns="40075">
            <a:spAutoFit/>
          </a:bodyPr>
          <a:lstStyle/>
          <a:p>
            <a:pPr defTabSz="914234" fontAlgn="base">
              <a:spcBef>
                <a:spcPts val="526"/>
              </a:spcBef>
              <a:spcAft>
                <a:spcPct val="0"/>
              </a:spcAft>
            </a:pPr>
            <a:r>
              <a:rPr lang="ru-RU" sz="254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4 480</a:t>
            </a:r>
            <a:r>
              <a:rPr lang="ru-RU" sz="1996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77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субъектам МСП предоставлены ЭЦП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08599" y="1592607"/>
            <a:ext cx="3163749" cy="360112"/>
          </a:xfrm>
          <a:prstGeom prst="rect">
            <a:avLst/>
          </a:prstGeom>
        </p:spPr>
        <p:txBody>
          <a:bodyPr wrap="square" lIns="80150" tIns="40075" rIns="80150" bIns="40075">
            <a:spAutoFit/>
          </a:bodyPr>
          <a:lstStyle/>
          <a:p>
            <a:pPr algn="ctr" defTabSz="914234" fontAlgn="base">
              <a:spcBef>
                <a:spcPts val="526"/>
              </a:spcBef>
              <a:spcAft>
                <a:spcPct val="0"/>
              </a:spcAft>
            </a:pPr>
            <a:r>
              <a:rPr lang="ru-RU" sz="1814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поддержки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522687" y="2549783"/>
            <a:ext cx="0" cy="463672"/>
          </a:xfrm>
          <a:prstGeom prst="line">
            <a:avLst/>
          </a:prstGeom>
          <a:ln w="22225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532562" y="4200900"/>
            <a:ext cx="0" cy="463672"/>
          </a:xfrm>
          <a:prstGeom prst="line">
            <a:avLst/>
          </a:prstGeom>
          <a:ln w="22225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4"/>
          <p:cNvPicPr>
            <a:picLocks noChangeAspect="1"/>
          </p:cNvPicPr>
          <p:nvPr/>
        </p:nvPicPr>
        <p:blipFill>
          <a:blip r:embed="rId2"/>
          <a:srcRect l="49445" t="-76" r="217" b="-2"/>
          <a:stretch>
            <a:fillRect/>
          </a:stretch>
        </p:blipFill>
        <p:spPr bwMode="auto">
          <a:xfrm rot="-5400000">
            <a:off x="2383395" y="4896310"/>
            <a:ext cx="1458873" cy="289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Овал 18"/>
          <p:cNvSpPr/>
          <p:nvPr/>
        </p:nvSpPr>
        <p:spPr>
          <a:xfrm>
            <a:off x="6526444" y="-552872"/>
            <a:ext cx="1153055" cy="1153055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6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683837" y="4109987"/>
            <a:ext cx="3487880" cy="806837"/>
          </a:xfrm>
          <a:prstGeom prst="rect">
            <a:avLst/>
          </a:prstGeom>
        </p:spPr>
        <p:txBody>
          <a:bodyPr wrap="square" lIns="80150" tIns="40075" rIns="80150" bIns="40075">
            <a:spAutoFit/>
          </a:bodyPr>
          <a:lstStyle/>
          <a:p>
            <a:pPr defTabSz="914234" fontAlgn="base">
              <a:spcBef>
                <a:spcPts val="526"/>
              </a:spcBef>
              <a:spcAft>
                <a:spcPct val="0"/>
              </a:spcAft>
            </a:pPr>
            <a:r>
              <a:rPr lang="ru-RU" sz="2540" b="1" dirty="0">
                <a:solidFill>
                  <a:srgbClr val="E04E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5 500 </a:t>
            </a:r>
            <a:r>
              <a:rPr lang="ru-RU" sz="2177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сотрудников обучены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222300" y="5614554"/>
            <a:ext cx="4776933" cy="878630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012" tIns="27507" rIns="55012" bIns="27507"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177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Подача заявки: </a:t>
            </a:r>
            <a:r>
              <a:rPr lang="ru-RU" sz="2177" b="1" dirty="0">
                <a:solidFill>
                  <a:srgbClr val="ED5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цифрабизнес47</a:t>
            </a:r>
            <a:r>
              <a:rPr lang="en-US" sz="2177" b="1" dirty="0">
                <a:solidFill>
                  <a:srgbClr val="ED5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177" b="1" dirty="0" err="1">
                <a:solidFill>
                  <a:srgbClr val="ED5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  <a:endParaRPr lang="ru-RU" sz="2177" b="1" dirty="0">
              <a:solidFill>
                <a:srgbClr val="ED53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599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1074" y="5509565"/>
            <a:ext cx="3992099" cy="1155001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3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5881" y="669671"/>
            <a:ext cx="7383656" cy="7596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14772">
              <a:lnSpc>
                <a:spcPct val="85000"/>
              </a:lnSpc>
              <a:defRPr/>
            </a:pPr>
            <a:r>
              <a:rPr lang="ru-RU" sz="254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Консультационная и образовательная поддержка ЦПП</a:t>
            </a:r>
          </a:p>
        </p:txBody>
      </p:sp>
      <p:grpSp>
        <p:nvGrpSpPr>
          <p:cNvPr id="29700" name="Группа 2"/>
          <p:cNvGrpSpPr>
            <a:grpSpLocks/>
          </p:cNvGrpSpPr>
          <p:nvPr/>
        </p:nvGrpSpPr>
        <p:grpSpPr bwMode="auto">
          <a:xfrm>
            <a:off x="1813711" y="1792270"/>
            <a:ext cx="4019462" cy="3213999"/>
            <a:chOff x="846137" y="2132309"/>
            <a:chExt cx="6718445" cy="3081660"/>
          </a:xfrm>
        </p:grpSpPr>
        <p:sp>
          <p:nvSpPr>
            <p:cNvPr id="29708" name="Прямоугольник 6"/>
            <p:cNvSpPr>
              <a:spLocks noChangeArrowheads="1"/>
            </p:cNvSpPr>
            <p:nvPr/>
          </p:nvSpPr>
          <p:spPr bwMode="auto">
            <a:xfrm>
              <a:off x="846138" y="2132309"/>
              <a:ext cx="6718444" cy="648000"/>
            </a:xfrm>
            <a:prstGeom prst="rect">
              <a:avLst/>
            </a:prstGeom>
            <a:solidFill>
              <a:srgbClr val="F5F1E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325481" defTabSz="41477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52" b="1">
                  <a:solidFill>
                    <a:srgbClr val="654B43"/>
                  </a:solidFill>
                  <a:latin typeface="Arial" charset="0"/>
                  <a:cs typeface="Arial" charset="0"/>
                </a:rPr>
                <a:t>Консультационная поддержка </a:t>
              </a:r>
              <a:br>
                <a:rPr lang="en-US" sz="1452" b="1">
                  <a:solidFill>
                    <a:srgbClr val="654B43"/>
                  </a:solidFill>
                  <a:latin typeface="Arial" charset="0"/>
                  <a:cs typeface="Arial" charset="0"/>
                </a:rPr>
              </a:br>
              <a:r>
                <a:rPr lang="ru-RU" sz="1452" b="1">
                  <a:solidFill>
                    <a:srgbClr val="654B43"/>
                  </a:solidFill>
                  <a:latin typeface="Arial" charset="0"/>
                  <a:cs typeface="Arial" charset="0"/>
                </a:rPr>
                <a:t>в Центре «Мой бизнес»</a:t>
              </a:r>
            </a:p>
          </p:txBody>
        </p:sp>
        <p:sp>
          <p:nvSpPr>
            <p:cNvPr id="29709" name="Прямоугольник 8"/>
            <p:cNvSpPr>
              <a:spLocks noChangeArrowheads="1"/>
            </p:cNvSpPr>
            <p:nvPr/>
          </p:nvSpPr>
          <p:spPr bwMode="auto">
            <a:xfrm>
              <a:off x="858838" y="2995238"/>
              <a:ext cx="6684409" cy="576000"/>
            </a:xfrm>
            <a:prstGeom prst="rect">
              <a:avLst/>
            </a:prstGeom>
            <a:solidFill>
              <a:srgbClr val="F5F1E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325481" defTabSz="41477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52" b="1">
                  <a:solidFill>
                    <a:srgbClr val="562212"/>
                  </a:solidFill>
                  <a:latin typeface="Arial" charset="0"/>
                  <a:cs typeface="Arial" charset="0"/>
                </a:rPr>
                <a:t>Консультации профильных экспертов</a:t>
              </a:r>
            </a:p>
          </p:txBody>
        </p:sp>
        <p:sp>
          <p:nvSpPr>
            <p:cNvPr id="29710" name="Прямоугольник 9"/>
            <p:cNvSpPr>
              <a:spLocks noChangeArrowheads="1"/>
            </p:cNvSpPr>
            <p:nvPr/>
          </p:nvSpPr>
          <p:spPr bwMode="auto">
            <a:xfrm>
              <a:off x="860425" y="3816603"/>
              <a:ext cx="6660517" cy="576000"/>
            </a:xfrm>
            <a:prstGeom prst="rect">
              <a:avLst/>
            </a:prstGeom>
            <a:solidFill>
              <a:srgbClr val="F5F1E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325481" defTabSz="41477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52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Консультации в муниципальных </a:t>
              </a:r>
              <a:br>
                <a:rPr lang="ru-RU" sz="1452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</a:br>
              <a:r>
                <a:rPr lang="ru-RU" sz="1452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организациях поддержки</a:t>
              </a:r>
            </a:p>
          </p:txBody>
        </p:sp>
        <p:sp>
          <p:nvSpPr>
            <p:cNvPr id="29711" name="Прямоугольник 6"/>
            <p:cNvSpPr>
              <a:spLocks noChangeArrowheads="1"/>
            </p:cNvSpPr>
            <p:nvPr/>
          </p:nvSpPr>
          <p:spPr bwMode="auto">
            <a:xfrm>
              <a:off x="846137" y="4637969"/>
              <a:ext cx="6672463" cy="576000"/>
            </a:xfrm>
            <a:prstGeom prst="rect">
              <a:avLst/>
            </a:prstGeom>
            <a:solidFill>
              <a:srgbClr val="F5F1E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marL="325481" defTabSz="41477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52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Консультации на портале </a:t>
              </a:r>
              <a:r>
                <a:rPr lang="en-US" sz="1452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www.813.ru</a:t>
              </a:r>
              <a:endParaRPr lang="ru-RU" sz="1452" b="1" dirty="0">
                <a:solidFill>
                  <a:srgbClr val="562212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9701" name="Прямоугольник 2"/>
          <p:cNvSpPr>
            <a:spLocks noChangeArrowheads="1"/>
          </p:cNvSpPr>
          <p:nvPr/>
        </p:nvSpPr>
        <p:spPr bwMode="auto">
          <a:xfrm>
            <a:off x="1132520" y="5703807"/>
            <a:ext cx="5226309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633" b="1" dirty="0">
                <a:solidFill>
                  <a:prstClr val="white"/>
                </a:solidFill>
                <a:latin typeface="Arial Black" pitchFamily="34" charset="0"/>
                <a:cs typeface="Arial" charset="0"/>
              </a:rPr>
              <a:t>Центр «Мой бизнес»                                                       </a:t>
            </a:r>
            <a:r>
              <a:rPr lang="ru-RU" sz="1633" dirty="0">
                <a:solidFill>
                  <a:prstClr val="white"/>
                </a:solidFill>
                <a:latin typeface="Arial Black" pitchFamily="34" charset="0"/>
                <a:cs typeface="Arial" charset="0"/>
              </a:rPr>
              <a:t>более 3807 услуг </a:t>
            </a:r>
            <a:br>
              <a:rPr lang="en-US" sz="1633" dirty="0">
                <a:solidFill>
                  <a:prstClr val="white"/>
                </a:solidFill>
                <a:latin typeface="Arial Black" pitchFamily="34" charset="0"/>
                <a:cs typeface="Arial" charset="0"/>
              </a:rPr>
            </a:br>
            <a:r>
              <a:rPr lang="ru-RU" sz="1633" dirty="0">
                <a:solidFill>
                  <a:prstClr val="white"/>
                </a:solidFill>
                <a:latin typeface="Arial Black" pitchFamily="34" charset="0"/>
                <a:cs typeface="Arial" charset="0"/>
              </a:rPr>
              <a:t>в 2020 году</a:t>
            </a:r>
          </a:p>
        </p:txBody>
      </p:sp>
      <p:sp>
        <p:nvSpPr>
          <p:cNvPr id="29702" name="Прямоугольник 6"/>
          <p:cNvSpPr>
            <a:spLocks noChangeArrowheads="1"/>
          </p:cNvSpPr>
          <p:nvPr/>
        </p:nvSpPr>
        <p:spPr bwMode="auto">
          <a:xfrm>
            <a:off x="6197440" y="1403874"/>
            <a:ext cx="4601284" cy="587582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452" b="1" dirty="0">
                <a:solidFill>
                  <a:srgbClr val="562212"/>
                </a:solidFill>
                <a:latin typeface="Arial" charset="0"/>
                <a:cs typeface="Arial" charset="0"/>
              </a:rPr>
              <a:t>Обучающие программы для начинающих предпринимателей</a:t>
            </a:r>
            <a:endParaRPr lang="ru-RU" sz="1452" dirty="0">
              <a:solidFill>
                <a:srgbClr val="562212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Прямоугольник 1"/>
          <p:cNvSpPr>
            <a:spLocks noChangeArrowheads="1"/>
          </p:cNvSpPr>
          <p:nvPr/>
        </p:nvSpPr>
        <p:spPr bwMode="auto">
          <a:xfrm>
            <a:off x="6095281" y="2142945"/>
            <a:ext cx="4776981" cy="109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1361" b="1" dirty="0">
                <a:solidFill>
                  <a:srgbClr val="654B43"/>
                </a:solidFill>
                <a:latin typeface="Arial" charset="0"/>
                <a:cs typeface="Arial" charset="0"/>
              </a:rPr>
              <a:t>Тренинг «Азбука предпринимателя»             Корпорации МСП</a:t>
            </a:r>
          </a:p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1361" b="1" dirty="0">
                <a:solidFill>
                  <a:srgbClr val="654B43"/>
                </a:solidFill>
                <a:latin typeface="Arial" charset="0"/>
                <a:cs typeface="Arial" charset="0"/>
              </a:rPr>
              <a:t>«Мама-предприниматель» Корпорации МСП</a:t>
            </a:r>
          </a:p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1361" b="1" dirty="0">
                <a:solidFill>
                  <a:srgbClr val="654B43"/>
                </a:solidFill>
                <a:latin typeface="Arial" charset="0"/>
                <a:cs typeface="Arial" charset="0"/>
              </a:rPr>
              <a:t>Программа «Как начать свое дело»</a:t>
            </a:r>
          </a:p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</a:pPr>
            <a:endParaRPr lang="ru-RU" sz="1089" b="1" dirty="0">
              <a:solidFill>
                <a:srgbClr val="654B43"/>
              </a:solidFill>
              <a:latin typeface="Arial" charset="0"/>
              <a:cs typeface="Arial" charset="0"/>
            </a:endParaRPr>
          </a:p>
        </p:txBody>
      </p:sp>
      <p:sp>
        <p:nvSpPr>
          <p:cNvPr id="29704" name="Прямоугольник 6"/>
          <p:cNvSpPr>
            <a:spLocks noChangeArrowheads="1"/>
          </p:cNvSpPr>
          <p:nvPr/>
        </p:nvSpPr>
        <p:spPr bwMode="auto">
          <a:xfrm>
            <a:off x="6183130" y="3250422"/>
            <a:ext cx="4601284" cy="587582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452" b="1" dirty="0">
                <a:solidFill>
                  <a:srgbClr val="562212"/>
                </a:solidFill>
                <a:latin typeface="Arial" charset="0"/>
                <a:cs typeface="Arial" charset="0"/>
              </a:rPr>
              <a:t>Обучающие программы для действующих предпринимателей</a:t>
            </a:r>
            <a:endParaRPr lang="ru-RU" sz="1452" dirty="0">
              <a:solidFill>
                <a:srgbClr val="562212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Прямоугольник 1"/>
          <p:cNvSpPr>
            <a:spLocks noChangeArrowheads="1"/>
          </p:cNvSpPr>
          <p:nvPr/>
        </p:nvSpPr>
        <p:spPr bwMode="auto">
          <a:xfrm>
            <a:off x="6109590" y="4031273"/>
            <a:ext cx="4776982" cy="113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1361" b="1" dirty="0">
                <a:solidFill>
                  <a:srgbClr val="654B43"/>
                </a:solidFill>
                <a:latin typeface="Arial" charset="0"/>
                <a:cs typeface="Arial" charset="0"/>
              </a:rPr>
              <a:t>Программа бизнес-акселерации</a:t>
            </a:r>
          </a:p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1361" b="1" dirty="0">
                <a:solidFill>
                  <a:srgbClr val="654B43"/>
                </a:solidFill>
                <a:latin typeface="Arial" charset="0"/>
                <a:cs typeface="Arial" charset="0"/>
              </a:rPr>
              <a:t>Повышение цифровых компетенций</a:t>
            </a:r>
          </a:p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1361" b="1" dirty="0">
                <a:solidFill>
                  <a:srgbClr val="654B43"/>
                </a:solidFill>
                <a:latin typeface="Arial" charset="0"/>
                <a:cs typeface="Arial" charset="0"/>
              </a:rPr>
              <a:t>Семинары, тренинги, мастер-классы</a:t>
            </a:r>
          </a:p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1361" b="1" dirty="0">
                <a:solidFill>
                  <a:srgbClr val="654B43"/>
                </a:solidFill>
                <a:latin typeface="Arial" charset="0"/>
                <a:cs typeface="Arial" charset="0"/>
              </a:rPr>
              <a:t>Бизнес-акселерация для производственных субъектов МСП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095281" y="5509565"/>
            <a:ext cx="4616303" cy="115638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3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707" name="Прямоугольник 2"/>
          <p:cNvSpPr>
            <a:spLocks noChangeArrowheads="1"/>
          </p:cNvSpPr>
          <p:nvPr/>
        </p:nvSpPr>
        <p:spPr bwMode="auto">
          <a:xfrm>
            <a:off x="6486181" y="5710355"/>
            <a:ext cx="4225404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633" dirty="0">
                <a:solidFill>
                  <a:prstClr val="white"/>
                </a:solidFill>
                <a:latin typeface="Arial Black" pitchFamily="34" charset="0"/>
                <a:cs typeface="Arial" charset="0"/>
              </a:rPr>
              <a:t>Обучены основам ведения бизнеса и новым компетенциям</a:t>
            </a:r>
          </a:p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633" dirty="0">
                <a:solidFill>
                  <a:prstClr val="white"/>
                </a:solidFill>
                <a:latin typeface="Arial Black" pitchFamily="34" charset="0"/>
                <a:cs typeface="Arial" charset="0"/>
              </a:rPr>
              <a:t>в 2020 году – более 7000 чел.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1362473" y="3646408"/>
            <a:ext cx="829527" cy="829527"/>
          </a:xfrm>
          <a:prstGeom prst="ellipse">
            <a:avLst/>
          </a:prstGeom>
          <a:noFill/>
          <a:ln w="171450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33" dirty="0"/>
          </a:p>
        </p:txBody>
      </p:sp>
      <p:sp>
        <p:nvSpPr>
          <p:cNvPr id="20" name="TextBox 19"/>
          <p:cNvSpPr txBox="1"/>
          <p:nvPr/>
        </p:nvSpPr>
        <p:spPr>
          <a:xfrm>
            <a:off x="2207462" y="612315"/>
            <a:ext cx="7383655" cy="4751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sz="2903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Комплексные услуги ЦПП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5817332" y="5213348"/>
            <a:ext cx="2261037" cy="1543842"/>
          </a:xfrm>
          <a:custGeom>
            <a:avLst/>
            <a:gdLst>
              <a:gd name="connsiteX0" fmla="*/ 0 w 2492838"/>
              <a:gd name="connsiteY0" fmla="*/ 0 h 1701424"/>
              <a:gd name="connsiteX1" fmla="*/ 2492838 w 2492838"/>
              <a:gd name="connsiteY1" fmla="*/ 0 h 1701424"/>
              <a:gd name="connsiteX2" fmla="*/ 2492838 w 2492838"/>
              <a:gd name="connsiteY2" fmla="*/ 1701424 h 1701424"/>
              <a:gd name="connsiteX3" fmla="*/ 0 w 2492838"/>
              <a:gd name="connsiteY3" fmla="*/ 1701424 h 1701424"/>
              <a:gd name="connsiteX4" fmla="*/ 0 w 2492838"/>
              <a:gd name="connsiteY4" fmla="*/ 0 h 170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2838" h="1701424">
                <a:moveTo>
                  <a:pt x="0" y="0"/>
                </a:moveTo>
                <a:lnTo>
                  <a:pt x="2492838" y="0"/>
                </a:lnTo>
                <a:lnTo>
                  <a:pt x="2492838" y="1701424"/>
                </a:lnTo>
                <a:lnTo>
                  <a:pt x="0" y="17014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 marL="103693" lvl="1" indent="-103693" defTabSz="564551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ru-RU" sz="1270" b="1" dirty="0">
              <a:solidFill>
                <a:srgbClr val="E0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952F0F-7363-4E19-8A1C-A62D04F615B9}"/>
              </a:ext>
            </a:extLst>
          </p:cNvPr>
          <p:cNvSpPr txBox="1"/>
          <p:nvPr/>
        </p:nvSpPr>
        <p:spPr>
          <a:xfrm>
            <a:off x="7257483" y="1237091"/>
            <a:ext cx="335555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70" b="1" dirty="0">
              <a:solidFill>
                <a:srgbClr val="E0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Picture 2" descr="6536461595418298@myt2-dd3598211d70">
            <a:extLst>
              <a:ext uri="{FF2B5EF4-FFF2-40B4-BE49-F238E27FC236}">
                <a16:creationId xmlns:a16="http://schemas.microsoft.com/office/drawing/2014/main" id="{D4A35D50-7F86-498D-A8E6-D37F67D01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760" y="68288"/>
            <a:ext cx="2644516" cy="86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BFF9D1E8-0AC5-4F72-B0E8-A9B4DF653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882857"/>
              </p:ext>
            </p:extLst>
          </p:nvPr>
        </p:nvGraphicFramePr>
        <p:xfrm>
          <a:off x="922788" y="1237091"/>
          <a:ext cx="10611486" cy="5170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11486">
                  <a:extLst>
                    <a:ext uri="{9D8B030D-6E8A-4147-A177-3AD203B41FA5}">
                      <a16:colId xmlns:a16="http://schemas.microsoft.com/office/drawing/2014/main" val="2346478807"/>
                    </a:ext>
                  </a:extLst>
                </a:gridCol>
              </a:tblGrid>
              <a:tr h="575934">
                <a:tc>
                  <a:txBody>
                    <a:bodyPr/>
                    <a:lstStyle/>
                    <a:p>
                      <a:pPr marL="227548" indent="-227548" algn="l" defTabSz="913074" rtl="0" eaLnBrk="0" fontAlgn="base" hangingPunct="0">
                        <a:lnSpc>
                          <a:spcPct val="90000"/>
                        </a:lnSpc>
                        <a:spcBef>
                          <a:spcPts val="998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kern="1200" dirty="0">
                          <a:solidFill>
                            <a:srgbClr val="56221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Комплексная услуга по маркетинговому сопровождению бизнеса</a:t>
                      </a:r>
                    </a:p>
                  </a:txBody>
                  <a:tcPr marL="5405" marR="5405" marT="5405" marB="0" anchor="ctr">
                    <a:solidFill>
                      <a:srgbClr val="EDD8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223146"/>
                  </a:ext>
                </a:extLst>
              </a:tr>
              <a:tr h="1162811">
                <a:tc>
                  <a:txBody>
                    <a:bodyPr/>
                    <a:lstStyle/>
                    <a:p>
                      <a:pPr marL="227548" indent="-227548" algn="l" defTabSz="913074" rtl="0" eaLnBrk="0" fontAlgn="base" hangingPunct="0">
                        <a:lnSpc>
                          <a:spcPct val="90000"/>
                        </a:lnSpc>
                        <a:spcBef>
                          <a:spcPts val="998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kern="1200" dirty="0">
                          <a:solidFill>
                            <a:srgbClr val="56221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Комплексная услуга по консультационно-информационному сопровождению деятельности</a:t>
                      </a:r>
                    </a:p>
                  </a:txBody>
                  <a:tcPr marL="789" marR="789" marT="789" marB="0" anchor="ctr">
                    <a:solidFill>
                      <a:srgbClr val="EDD8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524407"/>
                  </a:ext>
                </a:extLst>
              </a:tr>
              <a:tr h="1493164">
                <a:tc>
                  <a:txBody>
                    <a:bodyPr/>
                    <a:lstStyle/>
                    <a:p>
                      <a:pPr marL="227548" indent="-227548" algn="l" defTabSz="913074" rtl="0" eaLnBrk="0" fontAlgn="base" hangingPunct="0">
                        <a:lnSpc>
                          <a:spcPct val="90000"/>
                        </a:lnSpc>
                        <a:spcBef>
                          <a:spcPts val="998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kern="1200" dirty="0">
                          <a:solidFill>
                            <a:srgbClr val="56221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Комплексная услуга по продвижению продукции через участие в закупках на электронных площадках</a:t>
                      </a:r>
                    </a:p>
                  </a:txBody>
                  <a:tcPr marL="789" marR="789" marT="789" marB="0" anchor="ctr">
                    <a:solidFill>
                      <a:srgbClr val="EDD8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922419"/>
                  </a:ext>
                </a:extLst>
              </a:tr>
              <a:tr h="1162811">
                <a:tc>
                  <a:txBody>
                    <a:bodyPr/>
                    <a:lstStyle/>
                    <a:p>
                      <a:pPr marL="227548" indent="-227548" algn="l" defTabSz="913074" rtl="0" eaLnBrk="0" fontAlgn="base" hangingPunct="0">
                        <a:lnSpc>
                          <a:spcPct val="90000"/>
                        </a:lnSpc>
                        <a:spcBef>
                          <a:spcPts val="998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kern="1200" dirty="0">
                          <a:solidFill>
                            <a:srgbClr val="56221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Комплексная услуга по обучению финансовому планированию бизнеса </a:t>
                      </a:r>
                    </a:p>
                  </a:txBody>
                  <a:tcPr marL="789" marR="789" marT="789" marB="0" anchor="ctr">
                    <a:solidFill>
                      <a:srgbClr val="EDD8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083702"/>
                  </a:ext>
                </a:extLst>
              </a:tr>
              <a:tr h="775685">
                <a:tc>
                  <a:txBody>
                    <a:bodyPr/>
                    <a:lstStyle/>
                    <a:p>
                      <a:pPr marL="227548" indent="-227548" algn="l" defTabSz="913074" rtl="0" eaLnBrk="0" fontAlgn="base" hangingPunct="0">
                        <a:lnSpc>
                          <a:spcPct val="90000"/>
                        </a:lnSpc>
                        <a:spcBef>
                          <a:spcPts val="998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kern="1200" dirty="0">
                          <a:solidFill>
                            <a:srgbClr val="56221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Комплексная услуга по продвижению продукции на маркетплейсах </a:t>
                      </a:r>
                    </a:p>
                  </a:txBody>
                  <a:tcPr marL="789" marR="789" marT="789" marB="0" anchor="ctr">
                    <a:solidFill>
                      <a:srgbClr val="EDD8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818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348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/>
          <a:srcRect l="24354" t="-206" r="11384" b="3154"/>
          <a:stretch/>
        </p:blipFill>
        <p:spPr>
          <a:xfrm>
            <a:off x="7243856" y="3169476"/>
            <a:ext cx="3392996" cy="3416216"/>
          </a:xfrm>
          <a:prstGeom prst="ellipse">
            <a:avLst/>
          </a:prstGeom>
          <a:ln w="203200">
            <a:solidFill>
              <a:srgbClr val="F2ECDE"/>
            </a:solidFill>
          </a:ln>
        </p:spPr>
      </p:pic>
      <p:pic>
        <p:nvPicPr>
          <p:cNvPr id="31746" name="Рисунок 20"/>
          <p:cNvPicPr>
            <a:picLocks noChangeAspect="1"/>
          </p:cNvPicPr>
          <p:nvPr/>
        </p:nvPicPr>
        <p:blipFill>
          <a:blip r:embed="rId4">
            <a:lum bright="6000" contrast="-8000"/>
          </a:blip>
          <a:srcRect t="48148" r="25089"/>
          <a:stretch>
            <a:fillRect/>
          </a:stretch>
        </p:blipFill>
        <p:spPr bwMode="auto">
          <a:xfrm rot="16200000" flipH="1">
            <a:off x="622956" y="3467165"/>
            <a:ext cx="4007940" cy="2773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Рисунок 14"/>
          <p:cNvPicPr>
            <a:picLocks noChangeAspect="1"/>
          </p:cNvPicPr>
          <p:nvPr/>
        </p:nvPicPr>
        <p:blipFill>
          <a:blip r:embed="rId5"/>
          <a:srcRect t="-76" r="218" b="43707"/>
          <a:stretch>
            <a:fillRect/>
          </a:stretch>
        </p:blipFill>
        <p:spPr bwMode="auto">
          <a:xfrm>
            <a:off x="4059778" y="5668436"/>
            <a:ext cx="2106941" cy="118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2023634" y="531290"/>
            <a:ext cx="3392996" cy="4751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14772">
              <a:lnSpc>
                <a:spcPct val="85000"/>
              </a:lnSpc>
              <a:defRPr/>
            </a:pPr>
            <a:r>
              <a:rPr lang="ru-RU" sz="2903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Услуги ЦИСС</a:t>
            </a:r>
          </a:p>
        </p:txBody>
      </p:sp>
      <p:sp>
        <p:nvSpPr>
          <p:cNvPr id="7" name="Овал 6"/>
          <p:cNvSpPr/>
          <p:nvPr/>
        </p:nvSpPr>
        <p:spPr>
          <a:xfrm>
            <a:off x="6364590" y="3587487"/>
            <a:ext cx="912852" cy="970680"/>
          </a:xfrm>
          <a:prstGeom prst="ellipse">
            <a:avLst/>
          </a:prstGeom>
          <a:noFill/>
          <a:ln w="180975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33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884198E-0A5A-4584-A3F3-E3D268802E15}"/>
              </a:ext>
            </a:extLst>
          </p:cNvPr>
          <p:cNvSpPr/>
          <p:nvPr/>
        </p:nvSpPr>
        <p:spPr bwMode="auto">
          <a:xfrm>
            <a:off x="6353372" y="1448038"/>
            <a:ext cx="4478870" cy="1541943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4772">
              <a:defRPr/>
            </a:pPr>
            <a:endParaRPr lang="ru-RU" sz="1432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5019A98-47C1-4A36-969F-E7DF46D434D1}"/>
              </a:ext>
            </a:extLst>
          </p:cNvPr>
          <p:cNvSpPr/>
          <p:nvPr/>
        </p:nvSpPr>
        <p:spPr bwMode="auto">
          <a:xfrm>
            <a:off x="6353371" y="4928368"/>
            <a:ext cx="236185" cy="1541943"/>
          </a:xfrm>
          <a:prstGeom prst="rect">
            <a:avLst/>
          </a:prstGeom>
          <a:solidFill>
            <a:srgbClr val="E04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33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Прямоугольник 50">
            <a:extLst>
              <a:ext uri="{FF2B5EF4-FFF2-40B4-BE49-F238E27FC236}">
                <a16:creationId xmlns:a16="http://schemas.microsoft.com/office/drawing/2014/main" id="{2AF867DC-B29F-4B80-9C9C-006504251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2986" y="1473619"/>
            <a:ext cx="4382724" cy="1792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14772" fontAlgn="base">
              <a:spcBef>
                <a:spcPct val="0"/>
              </a:spcBef>
              <a:spcAft>
                <a:spcPts val="476"/>
              </a:spcAft>
            </a:pPr>
            <a:r>
              <a:rPr lang="ru-RU" sz="1633" b="1" dirty="0">
                <a:solidFill>
                  <a:srgbClr val="562212"/>
                </a:solidFill>
                <a:latin typeface="Arial" charset="0"/>
                <a:cs typeface="Arial" charset="0"/>
              </a:rPr>
              <a:t>В 2019 – 2020 году:</a:t>
            </a:r>
          </a:p>
          <a:p>
            <a:pPr marL="674004" lvl="1" indent="-259232" defTabSz="414772" fontAlgn="base">
              <a:spcBef>
                <a:spcPct val="0"/>
              </a:spcBef>
              <a:spcAft>
                <a:spcPts val="476"/>
              </a:spcAft>
              <a:buFont typeface="Arial" panose="020B0604020202020204" pitchFamily="34" charset="0"/>
              <a:buChar char="•"/>
            </a:pPr>
            <a:r>
              <a:rPr lang="ru-RU" sz="1633" b="1" dirty="0">
                <a:solidFill>
                  <a:srgbClr val="562212"/>
                </a:solidFill>
                <a:latin typeface="Arial" charset="0"/>
                <a:cs typeface="Arial" charset="0"/>
              </a:rPr>
              <a:t>Более 1000 обращений предпринимателей;</a:t>
            </a:r>
          </a:p>
          <a:p>
            <a:pPr marL="674004" lvl="1" indent="-259232" defTabSz="414772" fontAlgn="base">
              <a:spcBef>
                <a:spcPct val="0"/>
              </a:spcBef>
              <a:spcAft>
                <a:spcPts val="476"/>
              </a:spcAft>
              <a:buFont typeface="Arial" panose="020B0604020202020204" pitchFamily="34" charset="0"/>
              <a:buChar char="•"/>
            </a:pPr>
            <a:r>
              <a:rPr lang="ru-RU" sz="1633" b="1" dirty="0">
                <a:solidFill>
                  <a:srgbClr val="562212"/>
                </a:solidFill>
                <a:latin typeface="Arial" charset="0"/>
                <a:cs typeface="Arial" charset="0"/>
              </a:rPr>
              <a:t>Более 100 мероприятий, более 1500 участников мероприятий</a:t>
            </a:r>
          </a:p>
          <a:p>
            <a:pPr defTabSz="414772" fontAlgn="base">
              <a:spcBef>
                <a:spcPct val="0"/>
              </a:spcBef>
              <a:spcAft>
                <a:spcPts val="476"/>
              </a:spcAft>
            </a:pPr>
            <a:endParaRPr lang="ru-RU" sz="1633" b="1" dirty="0">
              <a:solidFill>
                <a:srgbClr val="E04E39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0DA313-2B37-456B-B5C7-3FFB1BC15B57}"/>
              </a:ext>
            </a:extLst>
          </p:cNvPr>
          <p:cNvSpPr txBox="1"/>
          <p:nvPr/>
        </p:nvSpPr>
        <p:spPr>
          <a:xfrm>
            <a:off x="1479211" y="1192187"/>
            <a:ext cx="4742186" cy="1572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63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Маркетинговая стратегия реализации бизнес-проектов</a:t>
            </a:r>
          </a:p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ru-RU" sz="1633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63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Консультационная и образовательная поддержка </a:t>
            </a:r>
            <a:endParaRPr lang="ru-RU" sz="1452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11079" indent="-311079" defTabSz="414772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ru-RU" sz="1452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DF194D-0B73-4C2A-BC10-FD1A4E82AF1D}"/>
              </a:ext>
            </a:extLst>
          </p:cNvPr>
          <p:cNvSpPr txBox="1"/>
          <p:nvPr/>
        </p:nvSpPr>
        <p:spPr>
          <a:xfrm>
            <a:off x="1504008" y="2732603"/>
            <a:ext cx="5824582" cy="361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63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Бизнес-планирование, финансовое моделирование, оценка социальной эффективности проектов</a:t>
            </a:r>
          </a:p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ru-RU" sz="1633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63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«Упаковка» проектов</a:t>
            </a:r>
          </a:p>
          <a:p>
            <a:pPr defTabSz="414772" fontAlgn="base">
              <a:spcBef>
                <a:spcPct val="0"/>
              </a:spcBef>
              <a:spcAft>
                <a:spcPct val="0"/>
              </a:spcAft>
            </a:pPr>
            <a:endParaRPr lang="ru-RU" sz="1633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63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Консультационная и образовательная поддержка действующих предпринимателей</a:t>
            </a:r>
          </a:p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ru-RU" sz="1633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63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Акселерационные программы по приоритетным направлениям развития</a:t>
            </a:r>
            <a:endParaRPr lang="ru-RU" sz="1633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14772" fontAlgn="base">
              <a:spcBef>
                <a:spcPct val="0"/>
              </a:spcBef>
              <a:spcAft>
                <a:spcPct val="0"/>
              </a:spcAft>
            </a:pPr>
            <a:endParaRPr lang="ru-RU" sz="1633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9232" indent="-259232" defTabSz="414772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633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Популяризация предпринимательства среди социально уязвимых категорий населения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/>
          <a:srcRect l="24354" t="-206" r="11384" b="3154"/>
          <a:stretch/>
        </p:blipFill>
        <p:spPr>
          <a:xfrm>
            <a:off x="8606088" y="1050655"/>
            <a:ext cx="2206659" cy="2052032"/>
          </a:xfrm>
          <a:prstGeom prst="ellipse">
            <a:avLst/>
          </a:prstGeom>
          <a:ln w="203200">
            <a:solidFill>
              <a:srgbClr val="F2ECDE"/>
            </a:solidFill>
          </a:ln>
        </p:spPr>
      </p:pic>
      <p:pic>
        <p:nvPicPr>
          <p:cNvPr id="31746" name="Рисунок 20"/>
          <p:cNvPicPr>
            <a:picLocks noChangeAspect="1"/>
          </p:cNvPicPr>
          <p:nvPr/>
        </p:nvPicPr>
        <p:blipFill>
          <a:blip r:embed="rId4">
            <a:lum bright="6000" contrast="-8000"/>
          </a:blip>
          <a:srcRect t="48148" r="25089"/>
          <a:stretch>
            <a:fillRect/>
          </a:stretch>
        </p:blipFill>
        <p:spPr bwMode="auto">
          <a:xfrm rot="16200000" flipH="1">
            <a:off x="1746844" y="3459363"/>
            <a:ext cx="3188541" cy="2206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Рисунок 14"/>
          <p:cNvPicPr>
            <a:picLocks noChangeAspect="1"/>
          </p:cNvPicPr>
          <p:nvPr/>
        </p:nvPicPr>
        <p:blipFill>
          <a:blip r:embed="rId5"/>
          <a:srcRect t="-76" r="218" b="43707"/>
          <a:stretch>
            <a:fillRect/>
          </a:stretch>
        </p:blipFill>
        <p:spPr bwMode="auto">
          <a:xfrm>
            <a:off x="5650889" y="5210598"/>
            <a:ext cx="1676189" cy="946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1472297" y="1050656"/>
            <a:ext cx="6797710" cy="396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14772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31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Социальное предпринимательство</a:t>
            </a:r>
          </a:p>
        </p:txBody>
      </p:sp>
      <p:sp>
        <p:nvSpPr>
          <p:cNvPr id="7" name="Овал 6"/>
          <p:cNvSpPr/>
          <p:nvPr/>
        </p:nvSpPr>
        <p:spPr>
          <a:xfrm>
            <a:off x="7410716" y="4549517"/>
            <a:ext cx="859290" cy="859290"/>
          </a:xfrm>
          <a:prstGeom prst="ellipse">
            <a:avLst/>
          </a:prstGeom>
          <a:noFill/>
          <a:ln w="180975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99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F72E240-A7BD-47AC-9728-BC2B5E3BF46D}"/>
              </a:ext>
            </a:extLst>
          </p:cNvPr>
          <p:cNvSpPr txBox="1">
            <a:spLocks/>
          </p:cNvSpPr>
          <p:nvPr/>
        </p:nvSpPr>
        <p:spPr>
          <a:xfrm>
            <a:off x="1246291" y="1397290"/>
            <a:ext cx="7496134" cy="1161909"/>
          </a:xfrm>
          <a:prstGeom prst="rect">
            <a:avLst/>
          </a:prstGeom>
        </p:spPr>
        <p:txBody>
          <a:bodyPr vert="horz" lIns="72746" tIns="36373" rIns="72746" bIns="36373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2816" indent="-272816" defTabSz="363755" fontAlgn="base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ru-RU" sz="2864" dirty="0">
                <a:solidFill>
                  <a:srgbClr val="E04E39"/>
                </a:solidFill>
                <a:latin typeface="Arial Black" panose="020B0A04020102020204" pitchFamily="34" charset="0"/>
              </a:rPr>
              <a:t>  ФЕДЕРАЛЬНЫЕ</a:t>
            </a:r>
            <a:br>
              <a:rPr lang="ru-RU" sz="2864" dirty="0">
                <a:solidFill>
                  <a:srgbClr val="E04E39"/>
                </a:solidFill>
                <a:latin typeface="Arial Black" panose="020B0A04020102020204" pitchFamily="34" charset="0"/>
              </a:rPr>
            </a:br>
            <a:r>
              <a:rPr lang="ru-RU" sz="2228" dirty="0">
                <a:solidFill>
                  <a:srgbClr val="562212"/>
                </a:solidFill>
                <a:latin typeface="Arial Black" panose="020B0A04020102020204" pitchFamily="34" charset="0"/>
              </a:rPr>
              <a:t>МЕРЫ ПОДДЕРЖКИ:</a:t>
            </a:r>
            <a:endParaRPr lang="ru-RU" sz="2228" dirty="0">
              <a:solidFill>
                <a:srgbClr val="E04E39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73859D-C1B7-4E27-8731-92D71F439822}"/>
              </a:ext>
            </a:extLst>
          </p:cNvPr>
          <p:cNvSpPr txBox="1"/>
          <p:nvPr/>
        </p:nvSpPr>
        <p:spPr>
          <a:xfrm>
            <a:off x="1582373" y="2559200"/>
            <a:ext cx="9595697" cy="306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347" indent="-227347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633" dirty="0">
                <a:solidFill>
                  <a:srgbClr val="E04E39"/>
                </a:solidFill>
                <a:latin typeface="Arial Black" panose="020B0A04020102020204" pitchFamily="34" charset="0"/>
                <a:cs typeface="Arial" charset="0"/>
              </a:rPr>
              <a:t>С 01 января 2020 года </a:t>
            </a:r>
            <a:r>
              <a:rPr lang="ru-RU" sz="1633" dirty="0">
                <a:solidFill>
                  <a:prstClr val="black"/>
                </a:solidFill>
                <a:latin typeface="Arial Black" panose="020B0A04020102020204" pitchFamily="34" charset="0"/>
                <a:cs typeface="Arial" charset="0"/>
              </a:rPr>
              <a:t>— формирование перечня социальных предприятий.</a:t>
            </a:r>
          </a:p>
          <a:p>
            <a:pPr marL="227347" indent="-227347" defTabSz="414772" fontAlgn="base">
              <a:spcBef>
                <a:spcPct val="0"/>
              </a:spcBef>
              <a:spcAft>
                <a:spcPct val="0"/>
              </a:spcAft>
            </a:pPr>
            <a:endParaRPr lang="ru-RU" sz="1633" dirty="0">
              <a:solidFill>
                <a:prstClr val="black"/>
              </a:solidFill>
              <a:latin typeface="Arial Black" panose="020B0A04020102020204" pitchFamily="34" charset="0"/>
              <a:cs typeface="Arial" charset="0"/>
            </a:endParaRPr>
          </a:p>
          <a:p>
            <a:pPr marL="227347" indent="-227347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6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59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Первый шаг к формированию целенаправленных, адресных отраслевых мер поддержки для социальных предпринимателей.</a:t>
            </a:r>
          </a:p>
          <a:p>
            <a:pPr marL="227347" indent="-227347" defTabSz="414772" fontAlgn="base">
              <a:spcBef>
                <a:spcPct val="0"/>
              </a:spcBef>
              <a:spcAft>
                <a:spcPct val="0"/>
              </a:spcAft>
            </a:pPr>
            <a:endParaRPr lang="ru-RU" sz="1591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47" indent="-227347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59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обновляется ежегодно. </a:t>
            </a:r>
          </a:p>
          <a:p>
            <a:pPr marL="227347" indent="-227347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59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Старт подачи заявлений на включение в перечень в 2021 году – 01 января 2021 года.</a:t>
            </a:r>
          </a:p>
          <a:p>
            <a:pPr marL="227347" indent="-227347" defTabSz="414772" fontAlgn="base">
              <a:spcBef>
                <a:spcPct val="0"/>
              </a:spcBef>
              <a:spcAft>
                <a:spcPct val="0"/>
              </a:spcAft>
            </a:pPr>
            <a:endParaRPr lang="ru-RU" sz="1591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47" indent="-227347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59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33" dirty="0">
                <a:solidFill>
                  <a:srgbClr val="E04E39"/>
                </a:solidFill>
                <a:latin typeface="Arial Black" panose="020B0A04020102020204" pitchFamily="34" charset="0"/>
                <a:cs typeface="Arial" charset="0"/>
              </a:rPr>
              <a:t>2021 г </a:t>
            </a:r>
            <a:r>
              <a:rPr lang="ru-RU" sz="159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социальных предприятий введена новая федеральная мера поддержки – гранты от 100 тыс. руб. до 500 </a:t>
            </a:r>
            <a:r>
              <a:rPr lang="ru-RU" sz="1591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тыс.руб</a:t>
            </a:r>
            <a:r>
              <a:rPr lang="ru-RU" sz="159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7347" indent="-227347" defTabSz="414772" fontAlgn="base">
              <a:spcBef>
                <a:spcPct val="0"/>
              </a:spcBef>
              <a:spcAft>
                <a:spcPct val="0"/>
              </a:spcAft>
            </a:pPr>
            <a:endParaRPr lang="ru-RU" sz="1591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2816" indent="-272816" defTabSz="414772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ru-RU" sz="1633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811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>
            <a:extLst>
              <a:ext uri="{FF2B5EF4-FFF2-40B4-BE49-F238E27FC236}">
                <a16:creationId xmlns:a16="http://schemas.microsoft.com/office/drawing/2014/main" id="{FC28C216-F8BD-4464-9DF1-AC25EC6A887B}"/>
              </a:ext>
            </a:extLst>
          </p:cNvPr>
          <p:cNvSpPr/>
          <p:nvPr/>
        </p:nvSpPr>
        <p:spPr>
          <a:xfrm>
            <a:off x="9697057" y="1942748"/>
            <a:ext cx="933300" cy="970680"/>
          </a:xfrm>
          <a:prstGeom prst="ellipse">
            <a:avLst/>
          </a:prstGeom>
          <a:noFill/>
          <a:ln w="180975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33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9" name="Группа 21">
            <a:extLst>
              <a:ext uri="{FF2B5EF4-FFF2-40B4-BE49-F238E27FC236}">
                <a16:creationId xmlns:a16="http://schemas.microsoft.com/office/drawing/2014/main" id="{739753E1-17D4-4008-A4A8-9504C1088ACF}"/>
              </a:ext>
            </a:extLst>
          </p:cNvPr>
          <p:cNvGrpSpPr>
            <a:grpSpLocks/>
          </p:cNvGrpSpPr>
          <p:nvPr/>
        </p:nvGrpSpPr>
        <p:grpSpPr bwMode="auto">
          <a:xfrm>
            <a:off x="1752004" y="1253910"/>
            <a:ext cx="8768254" cy="5453662"/>
            <a:chOff x="894262" y="1615892"/>
            <a:chExt cx="5012033" cy="1051818"/>
          </a:xfrm>
        </p:grpSpPr>
        <p:grpSp>
          <p:nvGrpSpPr>
            <p:cNvPr id="11" name="Группа 8">
              <a:extLst>
                <a:ext uri="{FF2B5EF4-FFF2-40B4-BE49-F238E27FC236}">
                  <a16:creationId xmlns:a16="http://schemas.microsoft.com/office/drawing/2014/main" id="{C0799508-6D2E-4CA2-BE8D-97FEC66993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4262" y="1615892"/>
              <a:ext cx="5012033" cy="1051818"/>
              <a:chOff x="953609" y="3341053"/>
              <a:chExt cx="5012033" cy="773349"/>
            </a:xfrm>
          </p:grpSpPr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C5D1D2E6-54CA-44BA-B486-5EE813F216A7}"/>
                  </a:ext>
                </a:extLst>
              </p:cNvPr>
              <p:cNvSpPr/>
              <p:nvPr/>
            </p:nvSpPr>
            <p:spPr>
              <a:xfrm>
                <a:off x="995940" y="3341053"/>
                <a:ext cx="4969702" cy="772018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>
                  <a:defRPr/>
                </a:pPr>
                <a:endParaRPr lang="ru-RU" sz="1432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C66C1AD0-5A77-4E0A-A659-7EC6AEE80CB9}"/>
                  </a:ext>
                </a:extLst>
              </p:cNvPr>
              <p:cNvSpPr/>
              <p:nvPr/>
            </p:nvSpPr>
            <p:spPr>
              <a:xfrm>
                <a:off x="953609" y="3341053"/>
                <a:ext cx="419686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>
                  <a:defRPr/>
                </a:pPr>
                <a:endParaRPr lang="ru-RU" sz="1432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12" name="Прямоугольник 50">
              <a:extLst>
                <a:ext uri="{FF2B5EF4-FFF2-40B4-BE49-F238E27FC236}">
                  <a16:creationId xmlns:a16="http://schemas.microsoft.com/office/drawing/2014/main" id="{6F40793B-182C-4602-9899-EFF835640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6279" y="1884919"/>
              <a:ext cx="4533325" cy="66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defTabSz="414772" fontAlgn="base">
                <a:spcBef>
                  <a:spcPct val="0"/>
                </a:spcBef>
                <a:spcAft>
                  <a:spcPts val="476"/>
                </a:spcAft>
              </a:pPr>
              <a:endParaRPr lang="ru-RU" sz="1633" b="1" dirty="0">
                <a:solidFill>
                  <a:srgbClr val="562212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8" name="Рисунок 14">
            <a:extLst>
              <a:ext uri="{FF2B5EF4-FFF2-40B4-BE49-F238E27FC236}">
                <a16:creationId xmlns:a16="http://schemas.microsoft.com/office/drawing/2014/main" id="{E017D927-037F-405B-ABEF-FD600BEFA5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-76" r="218" b="43707"/>
          <a:stretch>
            <a:fillRect/>
          </a:stretch>
        </p:blipFill>
        <p:spPr bwMode="auto">
          <a:xfrm>
            <a:off x="1671743" y="5702608"/>
            <a:ext cx="2106941" cy="118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36B795-B1AF-4ED7-9CA0-8657AEBBA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083" y="150428"/>
            <a:ext cx="8365838" cy="2062297"/>
          </a:xfrm>
        </p:spPr>
        <p:txBody>
          <a:bodyPr/>
          <a:lstStyle/>
          <a:p>
            <a:pPr algn="ctr"/>
            <a:r>
              <a:rPr lang="ru-RU" sz="2903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Ключевые события -</a:t>
            </a:r>
            <a:r>
              <a:rPr lang="en-US" sz="2903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 </a:t>
            </a:r>
            <a:r>
              <a:rPr lang="ru-RU" sz="2903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2021</a:t>
            </a:r>
            <a:br>
              <a:rPr lang="ru-RU" sz="2540" dirty="0">
                <a:solidFill>
                  <a:srgbClr val="E04E39"/>
                </a:solidFill>
                <a:latin typeface="Arial Black" panose="020B0A04020102020204" pitchFamily="34" charset="0"/>
                <a:cs typeface="+mn-cs"/>
              </a:rPr>
            </a:br>
            <a:endParaRPr lang="ru-RU" sz="2540" dirty="0">
              <a:solidFill>
                <a:srgbClr val="E04E39"/>
              </a:solidFill>
              <a:latin typeface="Arial Black" panose="020B0A04020102020204" pitchFamily="34" charset="0"/>
              <a:cs typeface="+mn-cs"/>
            </a:endParaRPr>
          </a:p>
        </p:txBody>
      </p:sp>
      <p:pic>
        <p:nvPicPr>
          <p:cNvPr id="10" name="Рисунок 20">
            <a:extLst>
              <a:ext uri="{FF2B5EF4-FFF2-40B4-BE49-F238E27FC236}">
                <a16:creationId xmlns:a16="http://schemas.microsoft.com/office/drawing/2014/main" id="{B140B108-72ED-4AC9-B224-E812A8996E62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6000" contrast="-8000"/>
          </a:blip>
          <a:srcRect t="45848" r="33966"/>
          <a:stretch>
            <a:fillRect/>
          </a:stretch>
        </p:blipFill>
        <p:spPr bwMode="auto">
          <a:xfrm rot="5400000">
            <a:off x="7831323" y="3737371"/>
            <a:ext cx="3422755" cy="2806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A61A2C3D-1C56-4C81-82DB-6B25B04EA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8199" y="1477550"/>
            <a:ext cx="7982059" cy="558130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19 апреля – 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ОБЛАСТНОЙ КОНКУРС «ПРОЕКТ НА МИЛЛИОН»</a:t>
            </a:r>
            <a:b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мая –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ДИСКУССИЯ С ПРЕДСТАВИТЕЛЯМИ БИЗНЕС-СООБЩЕСТВА ЛЕНИНГРАДСКОЙ ОБЛАСТИ ПО ВОПРОСАМ ПЕРЕХОДА ПРОИЗВОДИТЕЛЕЙ ТОВАРОВ НА БУМАЖНУЮ УПАКОВКУ И ОРГАНИЗАЦИИ НА ТЕРРИТОРИИ ГОРОДСКИХ И СЕЛЬСКИХ ПОСЕЛЕНИЙ ПУНКТОВ ПРИЕМА МАКУЛАТУРЫ И ТЕКСТИЛЯ 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мая –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СПОРТИВНЫЙ ФОРУМ ПРЕДПРИНИМАТЕЛЕЙ,  ПОСВЯЩЕННЫЙ ДНЮ РОССИЙСКОГО ПРЕДПРИНИМАТЕЛЬСТВ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июня –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СЛЁТ СОЦИАЛЬНЫХ ПРЕДПРИНИМАТЕЛЕЙ СЕВЕРО-ЗАПАДА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сентября –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ЛЕНИНГРАДСКИЙ </a:t>
            </a:r>
            <a:r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t>БИЗНЕС-ФОРУМ «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ЭНЕРГИЯ ВОЗМОЖНОСТЕЙ»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4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декабря –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ФОРУМ, ПОСЯЩЁННЫЙ ДНЮ ПРЕДПРИНИМАТЕЛЯ ЛЕНИНГРАДСКОЙ ОБЛАСТИ</a:t>
            </a:r>
          </a:p>
          <a:p>
            <a:pPr marL="0" indent="0">
              <a:buNone/>
            </a:pPr>
            <a:br>
              <a:rPr lang="ru-RU" sz="2177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177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814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930366" y="167501"/>
            <a:ext cx="1220362" cy="51845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2" descr="C:\Users\au_nekrasova\Desktop\вебинар 02.06.2020\Новый рисунок (12)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"/>
          <a:stretch/>
        </p:blipFill>
        <p:spPr bwMode="auto">
          <a:xfrm>
            <a:off x="7957976" y="85993"/>
            <a:ext cx="1388974" cy="59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97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Рисунок 19"/>
          <p:cNvPicPr>
            <a:picLocks noChangeAspect="1"/>
          </p:cNvPicPr>
          <p:nvPr/>
        </p:nvPicPr>
        <p:blipFill>
          <a:blip r:embed="rId3"/>
          <a:srcRect t="-76" r="218" b="-2"/>
          <a:stretch>
            <a:fillRect/>
          </a:stretch>
        </p:blipFill>
        <p:spPr bwMode="auto">
          <a:xfrm>
            <a:off x="8313101" y="4678928"/>
            <a:ext cx="2105501" cy="2112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TextBox 16"/>
          <p:cNvSpPr txBox="1">
            <a:spLocks noChangeArrowheads="1"/>
          </p:cNvSpPr>
          <p:nvPr/>
        </p:nvSpPr>
        <p:spPr bwMode="auto">
          <a:xfrm>
            <a:off x="1936845" y="678864"/>
            <a:ext cx="8584135" cy="8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21" tIns="41461" rIns="82921" bIns="41461">
            <a:spAutoFit/>
          </a:bodyPr>
          <a:lstStyle/>
          <a:p>
            <a:pPr algn="ctr" defTabSz="414772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903" dirty="0">
                <a:solidFill>
                  <a:srgbClr val="C00000"/>
                </a:solidFill>
                <a:latin typeface="Arial Black" pitchFamily="34" charset="0"/>
                <a:ea typeface="Roboto Black"/>
                <a:cs typeface="Roboto Black"/>
              </a:rPr>
              <a:t>Фонд поддержки предпринимательства Ленинградской области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05252" y="329796"/>
            <a:ext cx="502612" cy="106571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1" tIns="41461" rIns="82921" bIns="41461"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52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7110587" y="-626465"/>
            <a:ext cx="1006666" cy="1152122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1" tIns="41461" rIns="82921" bIns="41461" anchor="ctr"/>
          <a:lstStyle/>
          <a:p>
            <a:pPr algn="ctr" defTabSz="91406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14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22" name="Группа 38"/>
          <p:cNvGrpSpPr>
            <a:grpSpLocks/>
          </p:cNvGrpSpPr>
          <p:nvPr/>
        </p:nvGrpSpPr>
        <p:grpSpPr bwMode="auto">
          <a:xfrm>
            <a:off x="7470218" y="1797154"/>
            <a:ext cx="3017202" cy="3583252"/>
            <a:chOff x="6156176" y="2276871"/>
            <a:chExt cx="3201888" cy="3673217"/>
          </a:xfrm>
          <a:solidFill>
            <a:srgbClr val="ED5338"/>
          </a:solidFill>
        </p:grpSpPr>
        <p:grpSp>
          <p:nvGrpSpPr>
            <p:cNvPr id="25" name="Группа 16"/>
            <p:cNvGrpSpPr>
              <a:grpSpLocks/>
            </p:cNvGrpSpPr>
            <p:nvPr/>
          </p:nvGrpSpPr>
          <p:grpSpPr bwMode="auto">
            <a:xfrm>
              <a:off x="6156176" y="2276871"/>
              <a:ext cx="2592968" cy="3063384"/>
              <a:chOff x="6156176" y="2276872"/>
              <a:chExt cx="2592968" cy="2592405"/>
            </a:xfrm>
            <a:grpFill/>
          </p:grpSpPr>
          <p:sp>
            <p:nvSpPr>
              <p:cNvPr id="42" name="Загнутый угол 7"/>
              <p:cNvSpPr/>
              <p:nvPr/>
            </p:nvSpPr>
            <p:spPr>
              <a:xfrm>
                <a:off x="6156176" y="2276872"/>
                <a:ext cx="2592968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633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3" name="TextBox 8"/>
              <p:cNvSpPr txBox="1">
                <a:spLocks noChangeArrowheads="1"/>
              </p:cNvSpPr>
              <p:nvPr/>
            </p:nvSpPr>
            <p:spPr bwMode="auto">
              <a:xfrm>
                <a:off x="6228087" y="3151244"/>
                <a:ext cx="2448466" cy="13880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3266" b="1" dirty="0">
                    <a:solidFill>
                      <a:srgbClr val="FFFFFF"/>
                    </a:solidFill>
                    <a:latin typeface="Calibri" pitchFamily="34" charset="0"/>
                    <a:cs typeface="Arial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26" name="Группа 26"/>
            <p:cNvGrpSpPr>
              <a:grpSpLocks/>
            </p:cNvGrpSpPr>
            <p:nvPr/>
          </p:nvGrpSpPr>
          <p:grpSpPr bwMode="auto">
            <a:xfrm>
              <a:off x="6308968" y="2429329"/>
              <a:ext cx="2591845" cy="3063382"/>
              <a:chOff x="6156568" y="2276921"/>
              <a:chExt cx="2591845" cy="2592404"/>
            </a:xfrm>
            <a:grpFill/>
          </p:grpSpPr>
          <p:sp>
            <p:nvSpPr>
              <p:cNvPr id="40" name="Загнутый угол 39"/>
              <p:cNvSpPr/>
              <p:nvPr/>
            </p:nvSpPr>
            <p:spPr>
              <a:xfrm>
                <a:off x="6156568" y="2276921"/>
                <a:ext cx="2591845" cy="2592404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633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1" name="TextBox 28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13880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3266" b="1" dirty="0">
                    <a:solidFill>
                      <a:srgbClr val="FFFFFF"/>
                    </a:solidFill>
                    <a:latin typeface="Calibri" pitchFamily="34" charset="0"/>
                    <a:cs typeface="Arial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27" name="Группа 29"/>
            <p:cNvGrpSpPr>
              <a:grpSpLocks/>
            </p:cNvGrpSpPr>
            <p:nvPr/>
          </p:nvGrpSpPr>
          <p:grpSpPr bwMode="auto">
            <a:xfrm>
              <a:off x="6461760" y="2580496"/>
              <a:ext cx="2590721" cy="3063382"/>
              <a:chOff x="6156960" y="2275878"/>
              <a:chExt cx="2590721" cy="2592404"/>
            </a:xfrm>
            <a:grpFill/>
          </p:grpSpPr>
          <p:sp>
            <p:nvSpPr>
              <p:cNvPr id="38" name="Загнутый угол 37"/>
              <p:cNvSpPr/>
              <p:nvPr/>
            </p:nvSpPr>
            <p:spPr>
              <a:xfrm>
                <a:off x="6156960" y="2275878"/>
                <a:ext cx="2590721" cy="2592404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633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9" name="TextBox 31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13880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3266" b="1" dirty="0">
                    <a:solidFill>
                      <a:srgbClr val="FFFFFF"/>
                    </a:solidFill>
                    <a:latin typeface="Calibri" pitchFamily="34" charset="0"/>
                    <a:cs typeface="Arial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32" name="Группа 32"/>
            <p:cNvGrpSpPr>
              <a:grpSpLocks/>
            </p:cNvGrpSpPr>
            <p:nvPr/>
          </p:nvGrpSpPr>
          <p:grpSpPr bwMode="auto">
            <a:xfrm>
              <a:off x="6613429" y="2734247"/>
              <a:ext cx="2591844" cy="3063384"/>
              <a:chOff x="6156229" y="2277020"/>
              <a:chExt cx="2591844" cy="2592405"/>
            </a:xfrm>
            <a:grpFill/>
          </p:grpSpPr>
          <p:sp>
            <p:nvSpPr>
              <p:cNvPr id="36" name="Загнутый угол 35"/>
              <p:cNvSpPr/>
              <p:nvPr/>
            </p:nvSpPr>
            <p:spPr>
              <a:xfrm>
                <a:off x="6156229" y="2277020"/>
                <a:ext cx="2591844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633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7" name="TextBox 34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13880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3266" b="1" dirty="0">
                    <a:solidFill>
                      <a:srgbClr val="FFFFFF"/>
                    </a:solidFill>
                    <a:latin typeface="Calibri" pitchFamily="34" charset="0"/>
                    <a:cs typeface="Arial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33" name="Группа 35"/>
            <p:cNvGrpSpPr>
              <a:grpSpLocks/>
            </p:cNvGrpSpPr>
            <p:nvPr/>
          </p:nvGrpSpPr>
          <p:grpSpPr bwMode="auto">
            <a:xfrm>
              <a:off x="6765097" y="2886705"/>
              <a:ext cx="2592967" cy="3063383"/>
              <a:chOff x="6155497" y="2277069"/>
              <a:chExt cx="2592967" cy="2592405"/>
            </a:xfrm>
            <a:grpFill/>
          </p:grpSpPr>
          <p:sp>
            <p:nvSpPr>
              <p:cNvPr id="34" name="Загнутый угол 33"/>
              <p:cNvSpPr/>
              <p:nvPr/>
            </p:nvSpPr>
            <p:spPr>
              <a:xfrm>
                <a:off x="6155497" y="2277069"/>
                <a:ext cx="2592967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633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5" name="TextBox 37"/>
              <p:cNvSpPr txBox="1">
                <a:spLocks noChangeArrowheads="1"/>
              </p:cNvSpPr>
              <p:nvPr/>
            </p:nvSpPr>
            <p:spPr bwMode="auto">
              <a:xfrm>
                <a:off x="6228522" y="2714422"/>
                <a:ext cx="2448040" cy="4555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812" b="1" dirty="0">
                  <a:solidFill>
                    <a:srgbClr val="ED7D31">
                      <a:lumMod val="50000"/>
                    </a:srgbClr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44" name="Закрывающая фигурная скобка 5"/>
          <p:cNvSpPr/>
          <p:nvPr/>
        </p:nvSpPr>
        <p:spPr>
          <a:xfrm>
            <a:off x="6775032" y="1602890"/>
            <a:ext cx="590462" cy="4565279"/>
          </a:xfrm>
          <a:prstGeom prst="rightBrace">
            <a:avLst>
              <a:gd name="adj1" fmla="val 0"/>
              <a:gd name="adj2" fmla="val 48300"/>
            </a:avLst>
          </a:prstGeom>
          <a:ln>
            <a:solidFill>
              <a:srgbClr val="ED5338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lIns="105909" tIns="52955" rIns="105909" bIns="52955"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33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7112" name="Рисунок 4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5853" y="4700658"/>
            <a:ext cx="780316" cy="79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3" name="Рисунок 4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75054" y="4794267"/>
            <a:ext cx="744558" cy="75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4" name="Рисунок 4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65067" y="4771125"/>
            <a:ext cx="705674" cy="72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5" name="Прямоугольник 1"/>
          <p:cNvSpPr>
            <a:spLocks noChangeArrowheads="1"/>
          </p:cNvSpPr>
          <p:nvPr/>
        </p:nvSpPr>
        <p:spPr bwMode="auto">
          <a:xfrm>
            <a:off x="1848559" y="3205407"/>
            <a:ext cx="5036209" cy="518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757" tIns="35378" rIns="70757" bIns="35378">
            <a:spAutoFit/>
          </a:bodyPr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2903" b="1" dirty="0">
                <a:solidFill>
                  <a:srgbClr val="562212"/>
                </a:solidFill>
                <a:latin typeface="Arial Black" pitchFamily="34" charset="0"/>
                <a:cs typeface="Arial" charset="0"/>
              </a:rPr>
              <a:t>Портал </a:t>
            </a:r>
            <a:r>
              <a:rPr lang="en-US" sz="2903" b="1" dirty="0">
                <a:solidFill>
                  <a:srgbClr val="562212"/>
                </a:solidFill>
                <a:latin typeface="Arial Black" pitchFamily="34" charset="0"/>
                <a:cs typeface="Arial" charset="0"/>
              </a:rPr>
              <a:t>www.813.ru</a:t>
            </a:r>
            <a:endParaRPr lang="ru-RU" sz="2903" b="1" dirty="0">
              <a:solidFill>
                <a:srgbClr val="562212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47116" name="TextBox 4"/>
          <p:cNvSpPr txBox="1">
            <a:spLocks noChangeArrowheads="1"/>
          </p:cNvSpPr>
          <p:nvPr/>
        </p:nvSpPr>
        <p:spPr bwMode="auto">
          <a:xfrm>
            <a:off x="1307149" y="4176714"/>
            <a:ext cx="5757724" cy="35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757" tIns="35378" rIns="70757" bIns="35378">
            <a:spAutoFit/>
          </a:bodyPr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814" b="1" dirty="0">
                <a:solidFill>
                  <a:srgbClr val="562212"/>
                </a:solidFill>
                <a:latin typeface="Arial" charset="0"/>
                <a:cs typeface="Arial" charset="0"/>
              </a:rPr>
              <a:t>Присоединяйтесь к нам в социальных сетях!</a:t>
            </a:r>
          </a:p>
        </p:txBody>
      </p:sp>
      <p:pic>
        <p:nvPicPr>
          <p:cNvPr id="47117" name="Рисунок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79180" y="2677242"/>
            <a:ext cx="2174628" cy="2151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8" name="Прямоугольник 1"/>
          <p:cNvSpPr>
            <a:spLocks noChangeArrowheads="1"/>
          </p:cNvSpPr>
          <p:nvPr/>
        </p:nvSpPr>
        <p:spPr bwMode="auto">
          <a:xfrm>
            <a:off x="1572858" y="1668063"/>
            <a:ext cx="5633871" cy="132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814" b="1" dirty="0">
                <a:solidFill>
                  <a:srgbClr val="ED5338"/>
                </a:solidFill>
                <a:latin typeface="Arial" charset="0"/>
                <a:cs typeface="Arial" charset="0"/>
              </a:rPr>
              <a:t>  </a:t>
            </a:r>
            <a:r>
              <a:rPr lang="ru-RU" sz="2177" b="1" dirty="0">
                <a:solidFill>
                  <a:srgbClr val="562212"/>
                </a:solidFill>
                <a:latin typeface="Arial" charset="0"/>
                <a:cs typeface="Arial" charset="0"/>
              </a:rPr>
              <a:t>ЦЕНТР «МОЙ БИЗНЕС»</a:t>
            </a:r>
          </a:p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endParaRPr lang="ru-RU" sz="2177" b="1" dirty="0">
              <a:solidFill>
                <a:srgbClr val="562212"/>
              </a:solidFill>
              <a:latin typeface="Arial" charset="0"/>
              <a:cs typeface="Arial" charset="0"/>
            </a:endParaRPr>
          </a:p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2903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8 </a:t>
            </a:r>
            <a:r>
              <a:rPr lang="en-US" sz="2903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(812) </a:t>
            </a:r>
            <a:r>
              <a:rPr lang="ru-RU" sz="2903" dirty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309-46-88</a:t>
            </a:r>
          </a:p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endParaRPr lang="ru-RU" sz="726" dirty="0">
              <a:solidFill>
                <a:srgbClr val="C00000"/>
              </a:solidFill>
              <a:latin typeface="Arial Black" pitchFamily="34" charset="0"/>
              <a:cs typeface="Arial" charset="0"/>
            </a:endParaRPr>
          </a:p>
        </p:txBody>
      </p:sp>
      <p:pic>
        <p:nvPicPr>
          <p:cNvPr id="45" name="Picture 4" descr="https://is3-ssl.mzstatic.com/image/thumb/Purple123/v4/b1/a2/32/b1a23230-83b5-b628-340b-eda9ba4baf82/AppIconLLC-0-0-1x_U007emarketing-0-0-0-7-0-0-85-220.png/1200x630wa.png">
            <a:extLst>
              <a:ext uri="{FF2B5EF4-FFF2-40B4-BE49-F238E27FC236}">
                <a16:creationId xmlns:a16="http://schemas.microsoft.com/office/drawing/2014/main" id="{965873CF-4875-4076-B0D2-72891341F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858" y="4526670"/>
            <a:ext cx="2122734" cy="120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11" name="Рисунок 44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4254" y="4766903"/>
            <a:ext cx="744558" cy="70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8179179" y="224699"/>
            <a:ext cx="1129079" cy="5285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33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47119" name="Picture 2" descr="C:\Users\au_nekrasova\Desktop\вебинар 02.06.2020\Новый рисунок (12).jpg"/>
          <p:cNvPicPr>
            <a:picLocks noChangeAspect="1" noChangeArrowheads="1"/>
          </p:cNvPicPr>
          <p:nvPr/>
        </p:nvPicPr>
        <p:blipFill>
          <a:blip r:embed="rId10"/>
          <a:srcRect l="3934"/>
          <a:stretch>
            <a:fillRect/>
          </a:stretch>
        </p:blipFill>
        <p:spPr bwMode="auto">
          <a:xfrm>
            <a:off x="7568599" y="21054"/>
            <a:ext cx="1612969" cy="69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2" descr="C:\Users\au_nekrasova\Desktop\вебинар 02.06.2020\Новый рисунок (12).jpg">
            <a:extLst>
              <a:ext uri="{FF2B5EF4-FFF2-40B4-BE49-F238E27FC236}">
                <a16:creationId xmlns:a16="http://schemas.microsoft.com/office/drawing/2014/main" id="{EA409524-9D61-4707-AC24-4136E3F1F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rcRect l="3934"/>
          <a:stretch>
            <a:fillRect/>
          </a:stretch>
        </p:blipFill>
        <p:spPr bwMode="auto">
          <a:xfrm>
            <a:off x="1447096" y="1534737"/>
            <a:ext cx="1376725" cy="594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125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Арка 19"/>
          <p:cNvSpPr/>
          <p:nvPr/>
        </p:nvSpPr>
        <p:spPr>
          <a:xfrm rot="15195508">
            <a:off x="-1140445" y="312982"/>
            <a:ext cx="4848687" cy="6375202"/>
          </a:xfrm>
          <a:prstGeom prst="blockArc">
            <a:avLst>
              <a:gd name="adj1" fmla="val 956724"/>
              <a:gd name="adj2" fmla="val 11921681"/>
              <a:gd name="adj3" fmla="val 18078"/>
            </a:avLst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32" dirty="0">
              <a:solidFill>
                <a:schemeClr val="tx1"/>
              </a:solidFill>
            </a:endParaRPr>
          </a:p>
        </p:txBody>
      </p:sp>
      <p:sp>
        <p:nvSpPr>
          <p:cNvPr id="21" name="Арка 20"/>
          <p:cNvSpPr/>
          <p:nvPr/>
        </p:nvSpPr>
        <p:spPr>
          <a:xfrm rot="4319873">
            <a:off x="9166557" y="2056977"/>
            <a:ext cx="3485166" cy="3483726"/>
          </a:xfrm>
          <a:prstGeom prst="blockArc">
            <a:avLst>
              <a:gd name="adj1" fmla="val 956724"/>
              <a:gd name="adj2" fmla="val 11921681"/>
              <a:gd name="adj3" fmla="val 18078"/>
            </a:avLst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32" dirty="0">
              <a:solidFill>
                <a:schemeClr val="tx1"/>
              </a:solidFill>
            </a:endParaRPr>
          </a:p>
        </p:txBody>
      </p:sp>
      <p:sp>
        <p:nvSpPr>
          <p:cNvPr id="22" name="Арка 21"/>
          <p:cNvSpPr/>
          <p:nvPr/>
        </p:nvSpPr>
        <p:spPr>
          <a:xfrm rot="7935317">
            <a:off x="1766374" y="5104490"/>
            <a:ext cx="3653581" cy="3689378"/>
          </a:xfrm>
          <a:prstGeom prst="blockArc">
            <a:avLst>
              <a:gd name="adj1" fmla="val 3017976"/>
              <a:gd name="adj2" fmla="val 13661788"/>
              <a:gd name="adj3" fmla="val 10980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32" dirty="0">
              <a:solidFill>
                <a:schemeClr val="tx1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 rot="10800000">
            <a:off x="6472740" y="4799074"/>
            <a:ext cx="1910958" cy="1328115"/>
            <a:chOff x="2418080" y="4704080"/>
            <a:chExt cx="2032000" cy="1412239"/>
          </a:xfrm>
          <a:solidFill>
            <a:srgbClr val="EDD8C2">
              <a:alpha val="19000"/>
            </a:srgbClr>
          </a:solidFill>
        </p:grpSpPr>
        <p:sp>
          <p:nvSpPr>
            <p:cNvPr id="26" name="Прямоугольник 25"/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33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33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33" dirty="0"/>
            </a:p>
          </p:txBody>
        </p:sp>
      </p:grpSp>
      <p:sp>
        <p:nvSpPr>
          <p:cNvPr id="33" name="Овал 32"/>
          <p:cNvSpPr/>
          <p:nvPr/>
        </p:nvSpPr>
        <p:spPr>
          <a:xfrm>
            <a:off x="9690393" y="3908222"/>
            <a:ext cx="1113893" cy="1144178"/>
          </a:xfrm>
          <a:prstGeom prst="ellipse">
            <a:avLst/>
          </a:prstGeom>
          <a:noFill/>
          <a:ln w="180975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33" dirty="0"/>
          </a:p>
        </p:txBody>
      </p:sp>
      <p:sp>
        <p:nvSpPr>
          <p:cNvPr id="16391" name="TextBox 16"/>
          <p:cNvSpPr txBox="1">
            <a:spLocks noChangeArrowheads="1"/>
          </p:cNvSpPr>
          <p:nvPr/>
        </p:nvSpPr>
        <p:spPr bwMode="auto">
          <a:xfrm>
            <a:off x="1611519" y="476753"/>
            <a:ext cx="8516270" cy="4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br>
              <a:rPr lang="ru-RU" sz="3629" dirty="0">
                <a:solidFill>
                  <a:srgbClr val="E04E39"/>
                </a:solidFill>
                <a:latin typeface="Arial Black" pitchFamily="34" charset="0"/>
                <a:ea typeface="Roboto Black"/>
                <a:cs typeface="Roboto Black"/>
              </a:rPr>
            </a:br>
            <a:r>
              <a:rPr lang="ru-RU" sz="2177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Roboto Black"/>
                <a:cs typeface="Roboto Black"/>
              </a:rPr>
              <a:t>НАЦИОНАЛЬНЫЙ ПРОЕКТ                                                   «МАЛОЕ И СРЕДНЕЕ ПРЕДПРИНИМАТЕЛЬСТВО                   И ПОДДЕРЖКА ИНДИВИДУАЛЬНОЙ ПРЕДПРИНИМАТЕЛЬСКОЙ ИНИЦИАТИВЫ»</a:t>
            </a:r>
          </a:p>
          <a:p>
            <a:pPr algn="ctr"/>
            <a:r>
              <a:rPr lang="ru-RU" sz="2177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Roboto Black"/>
                <a:cs typeface="Roboto Black"/>
              </a:rPr>
              <a:t> </a:t>
            </a:r>
          </a:p>
          <a:p>
            <a:pPr algn="ctr"/>
            <a:r>
              <a:rPr lang="ru-RU" sz="3266" b="1" dirty="0">
                <a:solidFill>
                  <a:srgbClr val="E04E39"/>
                </a:solidFill>
                <a:latin typeface="Arial Black" pitchFamily="34" charset="0"/>
              </a:rPr>
              <a:t>ЦЕНТР «МОЙ БИЗНЕС» -                         ЕДИНАЯ ПЛОЩАДКА                   ДЛЯ МАЛОГО И СРЕДНЕГО БИЗНЕСА</a:t>
            </a:r>
            <a:r>
              <a:rPr lang="en-US" sz="3266" b="1" dirty="0">
                <a:solidFill>
                  <a:srgbClr val="E04E39"/>
                </a:solidFill>
                <a:latin typeface="Arial Black" pitchFamily="34" charset="0"/>
              </a:rPr>
              <a:t> </a:t>
            </a:r>
            <a:r>
              <a:rPr lang="ru-RU" sz="3266" b="1" dirty="0">
                <a:solidFill>
                  <a:srgbClr val="E04E39"/>
                </a:solidFill>
                <a:latin typeface="Arial Black" pitchFamily="34" charset="0"/>
              </a:rPr>
              <a:t>                                 ЛЕНИНГРАДСКОЙ ОБЛАСТИ</a:t>
            </a:r>
            <a:endParaRPr lang="ru-RU" sz="3266" dirty="0">
              <a:solidFill>
                <a:srgbClr val="E04E39"/>
              </a:solidFill>
              <a:latin typeface="Arial Black" pitchFamily="34" charset="0"/>
              <a:ea typeface="Roboto Black"/>
              <a:cs typeface="Roboto Black"/>
            </a:endParaRPr>
          </a:p>
        </p:txBody>
      </p:sp>
      <p:pic>
        <p:nvPicPr>
          <p:cNvPr id="17" name="Picture 2" descr="6536461595418298@myt2-dd3598211d70">
            <a:extLst>
              <a:ext uri="{FF2B5EF4-FFF2-40B4-BE49-F238E27FC236}">
                <a16:creationId xmlns:a16="http://schemas.microsoft.com/office/drawing/2014/main" id="{C1E54A9D-0219-4D4B-909D-8ACF5B911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141" y="51773"/>
            <a:ext cx="3215141" cy="105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763496" y="5554975"/>
            <a:ext cx="3659336" cy="139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4163" tIns="62082" rIns="124163" bIns="62082" anchor="ctr"/>
          <a:lstStyle/>
          <a:p>
            <a:pPr algn="ctr"/>
            <a:r>
              <a:rPr lang="ru-RU" sz="1814" b="1" dirty="0">
                <a:solidFill>
                  <a:srgbClr val="C00000"/>
                </a:solidFill>
                <a:latin typeface="Calibri" pitchFamily="34" charset="0"/>
              </a:rPr>
              <a:t>Адрес: </a:t>
            </a:r>
          </a:p>
          <a:p>
            <a:pPr algn="ctr"/>
            <a:r>
              <a:rPr lang="ru-RU" sz="1814" b="1" dirty="0">
                <a:solidFill>
                  <a:srgbClr val="C00000"/>
                </a:solidFill>
                <a:latin typeface="Calibri" pitchFamily="34" charset="0"/>
              </a:rPr>
              <a:t>Санкт-Петербург,</a:t>
            </a:r>
            <a:br>
              <a:rPr lang="ru-RU" sz="1814" b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1814" b="1" dirty="0">
                <a:solidFill>
                  <a:srgbClr val="C00000"/>
                </a:solidFill>
                <a:latin typeface="Calibri" pitchFamily="34" charset="0"/>
              </a:rPr>
              <a:t> пр. Энергетиков, 3А</a:t>
            </a:r>
          </a:p>
          <a:p>
            <a:pPr algn="ctr"/>
            <a:r>
              <a:rPr lang="ru-RU" sz="1814" b="1" dirty="0">
                <a:solidFill>
                  <a:srgbClr val="C00000"/>
                </a:solidFill>
                <a:latin typeface="Calibri" pitchFamily="34" charset="0"/>
              </a:rPr>
              <a:t>Телефон 8 (812) 309-46-88</a:t>
            </a:r>
          </a:p>
          <a:p>
            <a:pPr algn="ctr"/>
            <a:endParaRPr lang="ru-RU" sz="1814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Прямая соединительная линия 133"/>
          <p:cNvCxnSpPr/>
          <p:nvPr/>
        </p:nvCxnSpPr>
        <p:spPr>
          <a:xfrm>
            <a:off x="4780423" y="4452948"/>
            <a:ext cx="309633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4780423" y="5149981"/>
            <a:ext cx="309633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7196996" y="4458709"/>
            <a:ext cx="308192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186916" y="5138460"/>
            <a:ext cx="308192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13" name="Группа 98"/>
          <p:cNvGrpSpPr>
            <a:grpSpLocks/>
          </p:cNvGrpSpPr>
          <p:nvPr/>
        </p:nvGrpSpPr>
        <p:grpSpPr bwMode="auto">
          <a:xfrm flipH="1">
            <a:off x="6639658" y="3498128"/>
            <a:ext cx="874171" cy="810805"/>
            <a:chOff x="4289377" y="1851949"/>
            <a:chExt cx="1284790" cy="1132499"/>
          </a:xfrm>
        </p:grpSpPr>
        <p:cxnSp>
          <p:nvCxnSpPr>
            <p:cNvPr id="100" name="Прямая соединительная линия 99"/>
            <p:cNvCxnSpPr/>
            <p:nvPr/>
          </p:nvCxnSpPr>
          <p:spPr>
            <a:xfrm>
              <a:off x="4289377" y="1851949"/>
              <a:ext cx="51010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4799483" y="1851949"/>
              <a:ext cx="77468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14" name="Группа 14"/>
          <p:cNvGrpSpPr>
            <a:grpSpLocks/>
          </p:cNvGrpSpPr>
          <p:nvPr/>
        </p:nvGrpSpPr>
        <p:grpSpPr bwMode="auto">
          <a:xfrm>
            <a:off x="4790504" y="2537547"/>
            <a:ext cx="936098" cy="1772827"/>
            <a:chOff x="4289377" y="1851949"/>
            <a:chExt cx="1284790" cy="1132499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4289377" y="1851949"/>
              <a:ext cx="509963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799340" y="1851949"/>
              <a:ext cx="774827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15" name="Группа 15"/>
          <p:cNvGrpSpPr>
            <a:grpSpLocks/>
          </p:cNvGrpSpPr>
          <p:nvPr/>
        </p:nvGrpSpPr>
        <p:grpSpPr bwMode="auto">
          <a:xfrm>
            <a:off x="4790504" y="3495248"/>
            <a:ext cx="828086" cy="1003785"/>
            <a:chOff x="4289377" y="1851949"/>
            <a:chExt cx="1284790" cy="1132499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4289377" y="1851949"/>
              <a:ext cx="509447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4798824" y="1851949"/>
              <a:ext cx="775343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16" name="Группа 22"/>
          <p:cNvGrpSpPr>
            <a:grpSpLocks/>
          </p:cNvGrpSpPr>
          <p:nvPr/>
        </p:nvGrpSpPr>
        <p:grpSpPr bwMode="auto">
          <a:xfrm flipH="1">
            <a:off x="6563330" y="2482821"/>
            <a:ext cx="907295" cy="1827552"/>
            <a:chOff x="4289377" y="1851949"/>
            <a:chExt cx="1284790" cy="1132499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4289377" y="1851949"/>
              <a:ext cx="509837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4799214" y="1851949"/>
              <a:ext cx="774953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5036769" y="4091471"/>
            <a:ext cx="2183269" cy="1443031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414772">
              <a:defRPr/>
            </a:pPr>
            <a:endParaRPr lang="ru-RU" sz="1194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7418" name="Группа 21"/>
          <p:cNvGrpSpPr>
            <a:grpSpLocks/>
          </p:cNvGrpSpPr>
          <p:nvPr/>
        </p:nvGrpSpPr>
        <p:grpSpPr bwMode="auto">
          <a:xfrm>
            <a:off x="2002371" y="2081020"/>
            <a:ext cx="2936468" cy="836727"/>
            <a:chOff x="855877" y="1615892"/>
            <a:chExt cx="5217930" cy="1051818"/>
          </a:xfrm>
        </p:grpSpPr>
        <p:grpSp>
          <p:nvGrpSpPr>
            <p:cNvPr id="17463" name="Группа 8"/>
            <p:cNvGrpSpPr>
              <a:grpSpLocks/>
            </p:cNvGrpSpPr>
            <p:nvPr/>
          </p:nvGrpSpPr>
          <p:grpSpPr bwMode="auto">
            <a:xfrm>
              <a:off x="855877" y="1615892"/>
              <a:ext cx="5008063" cy="1051818"/>
              <a:chOff x="915224" y="3341053"/>
              <a:chExt cx="5008063" cy="773349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953609" y="3341053"/>
                <a:ext cx="4969702" cy="772018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>
                  <a:defRPr/>
                </a:pPr>
                <a:endParaRPr lang="ru-RU" sz="1432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53609" y="3341053"/>
                <a:ext cx="419686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>
                  <a:defRPr/>
                </a:pPr>
                <a:endParaRPr lang="ru-RU" sz="1432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7467" name="TextBox 12"/>
              <p:cNvSpPr txBox="1">
                <a:spLocks noChangeArrowheads="1"/>
              </p:cNvSpPr>
              <p:nvPr/>
            </p:nvSpPr>
            <p:spPr bwMode="auto">
              <a:xfrm>
                <a:off x="915224" y="3539870"/>
                <a:ext cx="330251" cy="378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70" dirty="0">
                    <a:solidFill>
                      <a:srgbClr val="F7F2E5"/>
                    </a:solidFill>
                    <a:latin typeface="Arial Black" pitchFamily="34" charset="0"/>
                    <a:cs typeface="Arial" charset="0"/>
                  </a:rPr>
                  <a:t>1</a:t>
                </a:r>
                <a:endParaRPr lang="ru-RU" sz="1270" dirty="0">
                  <a:solidFill>
                    <a:srgbClr val="F7F2E5"/>
                  </a:solidFill>
                  <a:latin typeface="Arial Black" pitchFamily="34" charset="0"/>
                  <a:cs typeface="Arial" charset="0"/>
                </a:endParaRPr>
              </a:p>
            </p:txBody>
          </p:sp>
        </p:grpSp>
        <p:sp>
          <p:nvSpPr>
            <p:cNvPr id="17464" name="Прямоугольник 50"/>
            <p:cNvSpPr>
              <a:spLocks noChangeArrowheads="1"/>
            </p:cNvSpPr>
            <p:nvPr/>
          </p:nvSpPr>
          <p:spPr bwMode="auto">
            <a:xfrm>
              <a:off x="1595562" y="1820064"/>
              <a:ext cx="4478245" cy="677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414772" fontAlgn="base">
                <a:spcBef>
                  <a:spcPct val="0"/>
                </a:spcBef>
                <a:spcAft>
                  <a:spcPts val="476"/>
                </a:spcAft>
              </a:pPr>
              <a:r>
                <a:rPr lang="ru-RU" sz="1452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Центр поддержки предпринимательства</a:t>
              </a:r>
            </a:p>
          </p:txBody>
        </p:sp>
      </p:grpSp>
      <p:grpSp>
        <p:nvGrpSpPr>
          <p:cNvPr id="17419" name="Группа 20"/>
          <p:cNvGrpSpPr>
            <a:grpSpLocks/>
          </p:cNvGrpSpPr>
          <p:nvPr/>
        </p:nvGrpSpPr>
        <p:grpSpPr bwMode="auto">
          <a:xfrm>
            <a:off x="1986529" y="3086245"/>
            <a:ext cx="2822696" cy="826647"/>
            <a:chOff x="856443" y="2488694"/>
            <a:chExt cx="3548056" cy="1037826"/>
          </a:xfrm>
        </p:grpSpPr>
        <p:grpSp>
          <p:nvGrpSpPr>
            <p:cNvPr id="17458" name="Группа 51"/>
            <p:cNvGrpSpPr>
              <a:grpSpLocks/>
            </p:cNvGrpSpPr>
            <p:nvPr/>
          </p:nvGrpSpPr>
          <p:grpSpPr bwMode="auto">
            <a:xfrm>
              <a:off x="856443" y="2488694"/>
              <a:ext cx="3548056" cy="1037826"/>
              <a:chOff x="915790" y="3341056"/>
              <a:chExt cx="3548056" cy="763062"/>
            </a:xfrm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953805" y="3341056"/>
                <a:ext cx="3510041" cy="763062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>
                  <a:defRPr/>
                </a:pPr>
                <a:endParaRPr lang="ru-RU" sz="1432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953805" y="3341056"/>
                <a:ext cx="291447" cy="759073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>
                  <a:defRPr/>
                </a:pPr>
                <a:endParaRPr lang="ru-RU" sz="1432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7462" name="TextBox 54"/>
              <p:cNvSpPr txBox="1">
                <a:spLocks noChangeArrowheads="1"/>
              </p:cNvSpPr>
              <p:nvPr/>
            </p:nvSpPr>
            <p:spPr bwMode="auto">
              <a:xfrm>
                <a:off x="915790" y="3554107"/>
                <a:ext cx="399763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70" dirty="0">
                    <a:solidFill>
                      <a:srgbClr val="F7F2E5"/>
                    </a:solidFill>
                    <a:latin typeface="Arial Black" pitchFamily="34" charset="0"/>
                    <a:cs typeface="Arial" charset="0"/>
                  </a:rPr>
                  <a:t>2</a:t>
                </a:r>
              </a:p>
            </p:txBody>
          </p:sp>
        </p:grpSp>
        <p:sp>
          <p:nvSpPr>
            <p:cNvPr id="17459" name="Прямоугольник 55"/>
            <p:cNvSpPr>
              <a:spLocks noChangeArrowheads="1"/>
            </p:cNvSpPr>
            <p:nvPr/>
          </p:nvSpPr>
          <p:spPr bwMode="auto">
            <a:xfrm>
              <a:off x="1398846" y="2509625"/>
              <a:ext cx="2288134" cy="957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414772" fontAlgn="base">
                <a:spcBef>
                  <a:spcPct val="0"/>
                </a:spcBef>
                <a:spcAft>
                  <a:spcPts val="476"/>
                </a:spcAft>
              </a:pPr>
              <a:r>
                <a:rPr lang="ru-RU" sz="1452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Региональная микрокредитная компания</a:t>
              </a:r>
            </a:p>
          </p:txBody>
        </p:sp>
      </p:grpSp>
      <p:grpSp>
        <p:nvGrpSpPr>
          <p:cNvPr id="17420" name="Группа 7"/>
          <p:cNvGrpSpPr>
            <a:grpSpLocks/>
          </p:cNvGrpSpPr>
          <p:nvPr/>
        </p:nvGrpSpPr>
        <p:grpSpPr bwMode="auto">
          <a:xfrm>
            <a:off x="2012452" y="4038185"/>
            <a:ext cx="2809735" cy="810806"/>
            <a:chOff x="855877" y="3439505"/>
            <a:chExt cx="3548622" cy="1018343"/>
          </a:xfrm>
        </p:grpSpPr>
        <p:grpSp>
          <p:nvGrpSpPr>
            <p:cNvPr id="17453" name="Группа 56"/>
            <p:cNvGrpSpPr>
              <a:grpSpLocks/>
            </p:cNvGrpSpPr>
            <p:nvPr/>
          </p:nvGrpSpPr>
          <p:grpSpPr bwMode="auto">
            <a:xfrm>
              <a:off x="855877" y="3439505"/>
              <a:ext cx="3548622" cy="1018343"/>
              <a:chOff x="915224" y="3341057"/>
              <a:chExt cx="3548622" cy="748737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955239" y="3341057"/>
                <a:ext cx="3508607" cy="74873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>
                  <a:defRPr/>
                </a:pPr>
                <a:endParaRPr lang="ru-RU" sz="1432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915224" y="3341057"/>
                <a:ext cx="316484" cy="74740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>
                  <a:defRPr/>
                </a:pPr>
                <a:endParaRPr lang="ru-RU" sz="1432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7457" name="TextBox 60"/>
              <p:cNvSpPr txBox="1">
                <a:spLocks noChangeArrowheads="1"/>
              </p:cNvSpPr>
              <p:nvPr/>
            </p:nvSpPr>
            <p:spPr bwMode="auto">
              <a:xfrm>
                <a:off x="915224" y="3566544"/>
                <a:ext cx="399764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70" dirty="0">
                    <a:solidFill>
                      <a:srgbClr val="F7F2E5"/>
                    </a:solidFill>
                    <a:latin typeface="Arial Black" pitchFamily="34" charset="0"/>
                    <a:cs typeface="Arial" charset="0"/>
                  </a:rPr>
                  <a:t>3</a:t>
                </a:r>
              </a:p>
            </p:txBody>
          </p:sp>
        </p:grpSp>
        <p:sp>
          <p:nvSpPr>
            <p:cNvPr id="17454" name="Прямоугольник 61"/>
            <p:cNvSpPr>
              <a:spLocks noChangeArrowheads="1"/>
            </p:cNvSpPr>
            <p:nvPr/>
          </p:nvSpPr>
          <p:spPr bwMode="auto">
            <a:xfrm>
              <a:off x="1374829" y="3485083"/>
              <a:ext cx="2209933" cy="957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414772" fontAlgn="base">
                <a:spcBef>
                  <a:spcPct val="0"/>
                </a:spcBef>
                <a:spcAft>
                  <a:spcPts val="476"/>
                </a:spcAft>
              </a:pPr>
              <a:r>
                <a:rPr lang="ru-RU" sz="1452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Региональная гарантийная организация</a:t>
              </a:r>
            </a:p>
          </p:txBody>
        </p:sp>
      </p:grpSp>
      <p:grpSp>
        <p:nvGrpSpPr>
          <p:cNvPr id="17421" name="Группа 5"/>
          <p:cNvGrpSpPr>
            <a:grpSpLocks/>
          </p:cNvGrpSpPr>
          <p:nvPr/>
        </p:nvGrpSpPr>
        <p:grpSpPr bwMode="auto">
          <a:xfrm>
            <a:off x="1999491" y="4990125"/>
            <a:ext cx="2822696" cy="620705"/>
            <a:chOff x="862778" y="5326434"/>
            <a:chExt cx="3548623" cy="780602"/>
          </a:xfrm>
        </p:grpSpPr>
        <p:grpSp>
          <p:nvGrpSpPr>
            <p:cNvPr id="17448" name="Группа 67"/>
            <p:cNvGrpSpPr>
              <a:grpSpLocks/>
            </p:cNvGrpSpPr>
            <p:nvPr/>
          </p:nvGrpSpPr>
          <p:grpSpPr bwMode="auto">
            <a:xfrm>
              <a:off x="862778" y="5326434"/>
              <a:ext cx="3548623" cy="780602"/>
              <a:chOff x="915224" y="3341054"/>
              <a:chExt cx="3548623" cy="573938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955055" y="3341054"/>
                <a:ext cx="3508792" cy="56994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>
                  <a:defRPr/>
                </a:pPr>
                <a:endParaRPr lang="ru-RU" sz="1432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931518" y="3341054"/>
                <a:ext cx="313221" cy="573938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>
                  <a:defRPr/>
                </a:pPr>
                <a:endParaRPr lang="ru-RU" sz="1432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7452" name="TextBox 70"/>
              <p:cNvSpPr txBox="1">
                <a:spLocks noChangeArrowheads="1"/>
              </p:cNvSpPr>
              <p:nvPr/>
            </p:nvSpPr>
            <p:spPr bwMode="auto">
              <a:xfrm>
                <a:off x="915224" y="3470532"/>
                <a:ext cx="399764" cy="318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70" dirty="0">
                    <a:solidFill>
                      <a:srgbClr val="F7F2E5"/>
                    </a:solidFill>
                    <a:latin typeface="Arial Black" pitchFamily="34" charset="0"/>
                    <a:cs typeface="Arial" charset="0"/>
                  </a:rPr>
                  <a:t>4</a:t>
                </a:r>
              </a:p>
            </p:txBody>
          </p:sp>
        </p:grpSp>
        <p:sp>
          <p:nvSpPr>
            <p:cNvPr id="17449" name="Прямоугольник 71"/>
            <p:cNvSpPr>
              <a:spLocks noChangeArrowheads="1"/>
            </p:cNvSpPr>
            <p:nvPr/>
          </p:nvSpPr>
          <p:spPr bwMode="auto">
            <a:xfrm>
              <a:off x="1477214" y="5349579"/>
              <a:ext cx="2422478" cy="678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414772" fontAlgn="base">
                <a:spcBef>
                  <a:spcPct val="0"/>
                </a:spcBef>
                <a:spcAft>
                  <a:spcPts val="476"/>
                </a:spcAft>
              </a:pPr>
              <a:r>
                <a:rPr lang="ru-RU" sz="1452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Фонд развития промышленности</a:t>
              </a:r>
            </a:p>
          </p:txBody>
        </p:sp>
      </p:grpSp>
      <p:grpSp>
        <p:nvGrpSpPr>
          <p:cNvPr id="17422" name="Группа 1"/>
          <p:cNvGrpSpPr>
            <a:grpSpLocks/>
          </p:cNvGrpSpPr>
          <p:nvPr/>
        </p:nvGrpSpPr>
        <p:grpSpPr bwMode="auto">
          <a:xfrm>
            <a:off x="7379896" y="2105501"/>
            <a:ext cx="2888943" cy="760400"/>
            <a:chOff x="7421825" y="1792059"/>
            <a:chExt cx="3630508" cy="684603"/>
          </a:xfrm>
        </p:grpSpPr>
        <p:grpSp>
          <p:nvGrpSpPr>
            <p:cNvPr id="17443" name="Группа 72"/>
            <p:cNvGrpSpPr>
              <a:grpSpLocks/>
            </p:cNvGrpSpPr>
            <p:nvPr/>
          </p:nvGrpSpPr>
          <p:grpSpPr bwMode="auto">
            <a:xfrm>
              <a:off x="7421825" y="1792059"/>
              <a:ext cx="3630508" cy="684603"/>
              <a:chOff x="915224" y="3341057"/>
              <a:chExt cx="3630508" cy="503355"/>
            </a:xfrm>
          </p:grpSpPr>
          <p:sp>
            <p:nvSpPr>
              <p:cNvPr id="74" name="Прямоугольник 73"/>
              <p:cNvSpPr/>
              <p:nvPr/>
            </p:nvSpPr>
            <p:spPr>
              <a:xfrm>
                <a:off x="955040" y="3341057"/>
                <a:ext cx="3590692" cy="503355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>
                  <a:defRPr/>
                </a:pPr>
                <a:endParaRPr lang="ru-RU" sz="1432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5" name="Прямоугольник 74"/>
              <p:cNvSpPr/>
              <p:nvPr/>
            </p:nvSpPr>
            <p:spPr>
              <a:xfrm>
                <a:off x="955040" y="3341057"/>
                <a:ext cx="289572" cy="503355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>
                  <a:defRPr/>
                </a:pPr>
                <a:endParaRPr lang="ru-RU" sz="1432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7447" name="TextBox 75"/>
              <p:cNvSpPr txBox="1">
                <a:spLocks noChangeArrowheads="1"/>
              </p:cNvSpPr>
              <p:nvPr/>
            </p:nvSpPr>
            <p:spPr bwMode="auto">
              <a:xfrm>
                <a:off x="915224" y="3423873"/>
                <a:ext cx="399764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70" dirty="0">
                    <a:solidFill>
                      <a:srgbClr val="F7F2E5"/>
                    </a:solidFill>
                    <a:latin typeface="Arial Black" pitchFamily="34" charset="0"/>
                    <a:cs typeface="Arial" charset="0"/>
                  </a:rPr>
                  <a:t>5</a:t>
                </a:r>
              </a:p>
            </p:txBody>
          </p:sp>
        </p:grpSp>
        <p:sp>
          <p:nvSpPr>
            <p:cNvPr id="17444" name="Прямоугольник 76"/>
            <p:cNvSpPr>
              <a:spLocks noChangeArrowheads="1"/>
            </p:cNvSpPr>
            <p:nvPr/>
          </p:nvSpPr>
          <p:spPr bwMode="auto">
            <a:xfrm>
              <a:off x="7930089" y="1914552"/>
              <a:ext cx="2691608" cy="485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414772" fontAlgn="base">
                <a:spcBef>
                  <a:spcPct val="0"/>
                </a:spcBef>
                <a:spcAft>
                  <a:spcPts val="476"/>
                </a:spcAft>
              </a:pPr>
              <a:r>
                <a:rPr lang="ru-RU" sz="1452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Региональный центр инжиниринга</a:t>
              </a:r>
            </a:p>
          </p:txBody>
        </p:sp>
      </p:grpSp>
      <p:grpSp>
        <p:nvGrpSpPr>
          <p:cNvPr id="17423" name="Группа 82"/>
          <p:cNvGrpSpPr>
            <a:grpSpLocks/>
          </p:cNvGrpSpPr>
          <p:nvPr/>
        </p:nvGrpSpPr>
        <p:grpSpPr bwMode="auto">
          <a:xfrm>
            <a:off x="7374135" y="2976794"/>
            <a:ext cx="2894704" cy="745998"/>
            <a:chOff x="915224" y="3341056"/>
            <a:chExt cx="3637746" cy="503356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955040" y="3341056"/>
              <a:ext cx="3597930" cy="503356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14772">
                <a:defRPr/>
              </a:pPr>
              <a:endParaRPr lang="ru-RU" sz="1432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955040" y="3341056"/>
              <a:ext cx="289572" cy="503356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14772">
                <a:defRPr/>
              </a:pPr>
              <a:endParaRPr lang="ru-RU" sz="1432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442" name="TextBox 85"/>
            <p:cNvSpPr txBox="1">
              <a:spLocks noChangeArrowheads="1"/>
            </p:cNvSpPr>
            <p:nvPr/>
          </p:nvSpPr>
          <p:spPr bwMode="auto">
            <a:xfrm>
              <a:off x="915224" y="3423873"/>
              <a:ext cx="399764" cy="318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41477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70" dirty="0">
                  <a:solidFill>
                    <a:srgbClr val="F7F2E5"/>
                  </a:solidFill>
                  <a:latin typeface="Arial Black" pitchFamily="34" charset="0"/>
                  <a:cs typeface="Arial" charset="0"/>
                </a:rPr>
                <a:t>6</a:t>
              </a:r>
            </a:p>
          </p:txBody>
        </p:sp>
      </p:grpSp>
      <p:grpSp>
        <p:nvGrpSpPr>
          <p:cNvPr id="17424" name="Группа 87"/>
          <p:cNvGrpSpPr>
            <a:grpSpLocks/>
          </p:cNvGrpSpPr>
          <p:nvPr/>
        </p:nvGrpSpPr>
        <p:grpSpPr bwMode="auto">
          <a:xfrm>
            <a:off x="7351093" y="3809201"/>
            <a:ext cx="2917746" cy="829527"/>
            <a:chOff x="7381952" y="2505568"/>
            <a:chExt cx="3667174" cy="684605"/>
          </a:xfrm>
        </p:grpSpPr>
        <p:grpSp>
          <p:nvGrpSpPr>
            <p:cNvPr id="17435" name="Группа 88"/>
            <p:cNvGrpSpPr>
              <a:grpSpLocks/>
            </p:cNvGrpSpPr>
            <p:nvPr/>
          </p:nvGrpSpPr>
          <p:grpSpPr bwMode="auto">
            <a:xfrm>
              <a:off x="7381952" y="2505568"/>
              <a:ext cx="3667174" cy="684605"/>
              <a:chOff x="880753" y="3076900"/>
              <a:chExt cx="3667174" cy="503357"/>
            </a:xfrm>
          </p:grpSpPr>
          <p:sp>
            <p:nvSpPr>
              <p:cNvPr id="91" name="Прямоугольник 90"/>
              <p:cNvSpPr/>
              <p:nvPr/>
            </p:nvSpPr>
            <p:spPr>
              <a:xfrm>
                <a:off x="922384" y="3076900"/>
                <a:ext cx="3625543" cy="50335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>
                  <a:defRPr/>
                </a:pPr>
                <a:endParaRPr lang="ru-RU" sz="1432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922384" y="3076900"/>
                <a:ext cx="291420" cy="50335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>
                  <a:defRPr/>
                </a:pPr>
                <a:endParaRPr lang="ru-RU" sz="1432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7439" name="TextBox 104"/>
              <p:cNvSpPr txBox="1">
                <a:spLocks noChangeArrowheads="1"/>
              </p:cNvSpPr>
              <p:nvPr/>
            </p:nvSpPr>
            <p:spPr bwMode="auto">
              <a:xfrm>
                <a:off x="880753" y="3152102"/>
                <a:ext cx="573846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70" dirty="0">
                    <a:solidFill>
                      <a:srgbClr val="F7F2E5"/>
                    </a:solidFill>
                    <a:latin typeface="Arial Black" pitchFamily="34" charset="0"/>
                    <a:cs typeface="Arial" charset="0"/>
                  </a:rPr>
                  <a:t>7</a:t>
                </a:r>
              </a:p>
            </p:txBody>
          </p:sp>
        </p:grpSp>
        <p:sp>
          <p:nvSpPr>
            <p:cNvPr id="17436" name="Прямоугольник 89"/>
            <p:cNvSpPr>
              <a:spLocks noChangeArrowheads="1"/>
            </p:cNvSpPr>
            <p:nvPr/>
          </p:nvSpPr>
          <p:spPr bwMode="auto">
            <a:xfrm>
              <a:off x="7911299" y="2558195"/>
              <a:ext cx="3101053" cy="5600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defTabSz="414772" fontAlgn="base">
                <a:spcBef>
                  <a:spcPct val="0"/>
                </a:spcBef>
                <a:spcAft>
                  <a:spcPts val="476"/>
                </a:spcAft>
              </a:pPr>
              <a:r>
                <a:rPr lang="ru-RU" sz="1270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Уполномоченный по защите прав предпринимателей                      в Ленинградской области</a:t>
              </a:r>
            </a:p>
          </p:txBody>
        </p:sp>
      </p:grpSp>
      <p:grpSp>
        <p:nvGrpSpPr>
          <p:cNvPr id="17425" name="Группа 95"/>
          <p:cNvGrpSpPr>
            <a:grpSpLocks/>
          </p:cNvGrpSpPr>
          <p:nvPr/>
        </p:nvGrpSpPr>
        <p:grpSpPr bwMode="auto">
          <a:xfrm>
            <a:off x="7374135" y="4735218"/>
            <a:ext cx="2894704" cy="796404"/>
            <a:chOff x="951839" y="3341058"/>
            <a:chExt cx="3639790" cy="503356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953649" y="3341058"/>
              <a:ext cx="3637980" cy="503356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14772">
                <a:defRPr/>
              </a:pPr>
              <a:endParaRPr lang="ru-RU" sz="1432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953649" y="3341058"/>
              <a:ext cx="291546" cy="503356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14772">
                <a:defRPr/>
              </a:pPr>
              <a:endParaRPr lang="ru-RU" sz="1432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434" name="TextBox 105"/>
            <p:cNvSpPr txBox="1">
              <a:spLocks noChangeArrowheads="1"/>
            </p:cNvSpPr>
            <p:nvPr/>
          </p:nvSpPr>
          <p:spPr bwMode="auto">
            <a:xfrm>
              <a:off x="951839" y="3427982"/>
              <a:ext cx="640395" cy="318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41477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70" dirty="0">
                  <a:solidFill>
                    <a:srgbClr val="F7F2E5"/>
                  </a:solidFill>
                  <a:latin typeface="Arial Black" pitchFamily="34" charset="0"/>
                  <a:cs typeface="Arial" charset="0"/>
                </a:rPr>
                <a:t>8</a:t>
              </a:r>
            </a:p>
          </p:txBody>
        </p:sp>
      </p:grpSp>
      <p:sp>
        <p:nvSpPr>
          <p:cNvPr id="17426" name="Прямоугольник 106"/>
          <p:cNvSpPr>
            <a:spLocks noChangeArrowheads="1"/>
          </p:cNvSpPr>
          <p:nvPr/>
        </p:nvSpPr>
        <p:spPr bwMode="auto">
          <a:xfrm>
            <a:off x="7783138" y="4831391"/>
            <a:ext cx="2065177" cy="53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414772" fontAlgn="base">
              <a:spcBef>
                <a:spcPct val="0"/>
              </a:spcBef>
              <a:spcAft>
                <a:spcPts val="476"/>
              </a:spcAft>
            </a:pPr>
            <a:r>
              <a:rPr lang="ru-RU" sz="1452" b="1" dirty="0">
                <a:solidFill>
                  <a:srgbClr val="562212"/>
                </a:solidFill>
                <a:latin typeface="Arial" charset="0"/>
                <a:cs typeface="Arial" charset="0"/>
              </a:rPr>
              <a:t>Сервисы для бизнеса: окно МФЦ</a:t>
            </a:r>
          </a:p>
        </p:txBody>
      </p:sp>
      <p:sp>
        <p:nvSpPr>
          <p:cNvPr id="17427" name="Прямоугольник 136"/>
          <p:cNvSpPr>
            <a:spLocks noChangeArrowheads="1"/>
          </p:cNvSpPr>
          <p:nvPr/>
        </p:nvSpPr>
        <p:spPr bwMode="auto">
          <a:xfrm>
            <a:off x="7389977" y="3121931"/>
            <a:ext cx="2464099" cy="53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414772" fontAlgn="base">
              <a:spcBef>
                <a:spcPct val="0"/>
              </a:spcBef>
              <a:spcAft>
                <a:spcPts val="476"/>
              </a:spcAft>
            </a:pPr>
            <a:r>
              <a:rPr lang="ru-RU" sz="1452" b="1" dirty="0">
                <a:solidFill>
                  <a:srgbClr val="562212"/>
                </a:solidFill>
                <a:latin typeface="Arial" charset="0"/>
                <a:cs typeface="Arial" charset="0"/>
              </a:rPr>
              <a:t>	Центр инноваций 	социальной сферы </a:t>
            </a:r>
          </a:p>
        </p:txBody>
      </p:sp>
      <p:grpSp>
        <p:nvGrpSpPr>
          <p:cNvPr id="17428" name="Группа 119"/>
          <p:cNvGrpSpPr>
            <a:grpSpLocks/>
          </p:cNvGrpSpPr>
          <p:nvPr/>
        </p:nvGrpSpPr>
        <p:grpSpPr bwMode="auto">
          <a:xfrm>
            <a:off x="5059812" y="4319013"/>
            <a:ext cx="2034512" cy="1013275"/>
            <a:chOff x="6220253" y="1390900"/>
            <a:chExt cx="2243660" cy="1116252"/>
          </a:xfrm>
        </p:grpSpPr>
        <p:sp>
          <p:nvSpPr>
            <p:cNvPr id="17430" name="Прямоугольник 128"/>
            <p:cNvSpPr>
              <a:spLocks noChangeArrowheads="1"/>
            </p:cNvSpPr>
            <p:nvPr/>
          </p:nvSpPr>
          <p:spPr bwMode="auto">
            <a:xfrm>
              <a:off x="6220253" y="1985219"/>
              <a:ext cx="2237772" cy="521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414772" fontAlgn="base">
                <a:lnSpc>
                  <a:spcPct val="85000"/>
                </a:lnSpc>
                <a:spcBef>
                  <a:spcPct val="0"/>
                </a:spcBef>
                <a:spcAft>
                  <a:spcPts val="476"/>
                </a:spcAft>
              </a:pPr>
              <a:r>
                <a:rPr lang="ru-RU" sz="1452" b="1" dirty="0">
                  <a:solidFill>
                    <a:srgbClr val="ED5338"/>
                  </a:solidFill>
                  <a:latin typeface="Arial Black" pitchFamily="34" charset="0"/>
                  <a:cs typeface="Arial" charset="0"/>
                </a:rPr>
                <a:t>Центр </a:t>
              </a:r>
              <a:br>
                <a:rPr lang="ru-RU" sz="1452" b="1" dirty="0">
                  <a:solidFill>
                    <a:srgbClr val="ED5338"/>
                  </a:solidFill>
                  <a:latin typeface="Arial Black" pitchFamily="34" charset="0"/>
                  <a:cs typeface="Arial" charset="0"/>
                </a:rPr>
              </a:br>
              <a:r>
                <a:rPr lang="ru-RU" sz="1452" b="1" dirty="0">
                  <a:solidFill>
                    <a:srgbClr val="ED5338"/>
                  </a:solidFill>
                  <a:latin typeface="Arial Black" pitchFamily="34" charset="0"/>
                  <a:cs typeface="Arial" charset="0"/>
                </a:rPr>
                <a:t>оказания услуг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312369" y="1390900"/>
              <a:ext cx="2151544" cy="5323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414772">
                <a:defRPr/>
              </a:pPr>
              <a:r>
                <a:rPr lang="en-US" sz="2540" b="1" spc="-136" dirty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</a:t>
              </a:r>
              <a:r>
                <a:rPr lang="ru-RU" sz="2540" b="1" spc="-136" dirty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813.</a:t>
              </a:r>
              <a:r>
                <a:rPr lang="en-US" sz="2540" b="1" spc="-136" dirty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ru </a:t>
              </a:r>
              <a:r>
                <a:rPr lang="ru-RU" sz="2540" b="1" spc="-136" dirty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17429" name="TextBox 118"/>
          <p:cNvSpPr txBox="1">
            <a:spLocks noChangeArrowheads="1"/>
          </p:cNvSpPr>
          <p:nvPr/>
        </p:nvSpPr>
        <p:spPr bwMode="auto">
          <a:xfrm>
            <a:off x="1911641" y="819447"/>
            <a:ext cx="7065382" cy="85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4772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903" dirty="0">
                <a:solidFill>
                  <a:srgbClr val="E04E39"/>
                </a:solidFill>
                <a:latin typeface="Arial Black" pitchFamily="34" charset="0"/>
                <a:ea typeface="Roboto Black"/>
                <a:cs typeface="Roboto Black"/>
              </a:rPr>
              <a:t>Центр «Мой бизнес»</a:t>
            </a:r>
            <a:endParaRPr lang="en-US" sz="2903" dirty="0">
              <a:solidFill>
                <a:srgbClr val="E04E39"/>
              </a:solidFill>
              <a:latin typeface="Arial Black" pitchFamily="34" charset="0"/>
              <a:ea typeface="Roboto Black"/>
              <a:cs typeface="Roboto Black"/>
            </a:endParaRPr>
          </a:p>
          <a:p>
            <a:pPr defTabSz="414772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ru-RU" sz="2903" dirty="0">
              <a:solidFill>
                <a:srgbClr val="562212"/>
              </a:solidFill>
              <a:latin typeface="Arial Black" pitchFamily="34" charset="0"/>
              <a:ea typeface="Roboto Black"/>
              <a:cs typeface="Roboto Black"/>
            </a:endParaRPr>
          </a:p>
        </p:txBody>
      </p:sp>
      <p:pic>
        <p:nvPicPr>
          <p:cNvPr id="71" name="Picture 2" descr="6536461595418298@myt2-dd3598211d70">
            <a:extLst>
              <a:ext uri="{FF2B5EF4-FFF2-40B4-BE49-F238E27FC236}">
                <a16:creationId xmlns:a16="http://schemas.microsoft.com/office/drawing/2014/main" id="{E96A1DA9-76EA-4D22-8C03-138B94D52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432" y="0"/>
            <a:ext cx="2644516" cy="86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4"/>
          <p:cNvPicPr>
            <a:picLocks noChangeAspect="1"/>
          </p:cNvPicPr>
          <p:nvPr/>
        </p:nvPicPr>
        <p:blipFill>
          <a:blip r:embed="rId3"/>
          <a:srcRect l="49445" t="-76" r="217" b="-2"/>
          <a:stretch>
            <a:fillRect/>
          </a:stretch>
        </p:blipFill>
        <p:spPr bwMode="auto">
          <a:xfrm rot="-5400000">
            <a:off x="2509304" y="3034399"/>
            <a:ext cx="2560589" cy="5086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1905881" y="609185"/>
            <a:ext cx="7295806" cy="12346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14772">
              <a:lnSpc>
                <a:spcPct val="85000"/>
              </a:lnSpc>
              <a:defRPr/>
            </a:pPr>
            <a:r>
              <a:rPr lang="ru-RU" sz="2903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Фонд поддержки предпринимательства </a:t>
            </a:r>
            <a:r>
              <a:rPr lang="en-US" sz="2903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—</a:t>
            </a:r>
            <a:r>
              <a:rPr lang="ru-RU" sz="2903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 возможности для бизнеса</a:t>
            </a:r>
          </a:p>
        </p:txBody>
      </p:sp>
      <p:sp>
        <p:nvSpPr>
          <p:cNvPr id="19459" name="Прямоугольник 6"/>
          <p:cNvSpPr>
            <a:spLocks noChangeArrowheads="1"/>
          </p:cNvSpPr>
          <p:nvPr/>
        </p:nvSpPr>
        <p:spPr bwMode="auto">
          <a:xfrm>
            <a:off x="2013891" y="2154467"/>
            <a:ext cx="4740833" cy="652389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325481" defTabSz="423413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ru-RU" sz="1633" dirty="0">
                <a:solidFill>
                  <a:srgbClr val="562212"/>
                </a:solidFill>
                <a:latin typeface="Arial Black" pitchFamily="34" charset="0"/>
                <a:cs typeface="Arial" charset="0"/>
              </a:rPr>
              <a:t>Финансовая поддержка</a:t>
            </a:r>
          </a:p>
        </p:txBody>
      </p:sp>
      <p:sp>
        <p:nvSpPr>
          <p:cNvPr id="19460" name="Прямоугольник 6"/>
          <p:cNvSpPr>
            <a:spLocks noChangeArrowheads="1"/>
          </p:cNvSpPr>
          <p:nvPr/>
        </p:nvSpPr>
        <p:spPr bwMode="auto">
          <a:xfrm>
            <a:off x="2013891" y="2967715"/>
            <a:ext cx="4740833" cy="652389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325481" defTabSz="423413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ru-RU" sz="1633" dirty="0">
                <a:solidFill>
                  <a:srgbClr val="562212"/>
                </a:solidFill>
                <a:latin typeface="Arial Black" pitchFamily="34" charset="0"/>
                <a:cs typeface="Arial" charset="0"/>
              </a:rPr>
              <a:t>Консультации  </a:t>
            </a:r>
          </a:p>
        </p:txBody>
      </p:sp>
      <p:sp>
        <p:nvSpPr>
          <p:cNvPr id="19461" name="Прямоугольник 6"/>
          <p:cNvSpPr>
            <a:spLocks noChangeArrowheads="1"/>
          </p:cNvSpPr>
          <p:nvPr/>
        </p:nvSpPr>
        <p:spPr bwMode="auto">
          <a:xfrm>
            <a:off x="2013891" y="3791497"/>
            <a:ext cx="4740833" cy="653829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325481" defTabSz="423413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ru-RU" sz="1633" dirty="0">
                <a:solidFill>
                  <a:srgbClr val="562212"/>
                </a:solidFill>
                <a:latin typeface="Arial Black" pitchFamily="34" charset="0"/>
                <a:cs typeface="Arial" charset="0"/>
              </a:rPr>
              <a:t>Обучение</a:t>
            </a:r>
          </a:p>
        </p:txBody>
      </p:sp>
      <p:sp>
        <p:nvSpPr>
          <p:cNvPr id="19462" name="Прямоугольник 6"/>
          <p:cNvSpPr>
            <a:spLocks noChangeArrowheads="1"/>
          </p:cNvSpPr>
          <p:nvPr/>
        </p:nvSpPr>
        <p:spPr bwMode="auto">
          <a:xfrm>
            <a:off x="2013891" y="4605605"/>
            <a:ext cx="4740833" cy="735690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325481" defTabSz="423413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ru-RU" sz="1633" dirty="0">
                <a:solidFill>
                  <a:srgbClr val="562212"/>
                </a:solidFill>
                <a:latin typeface="Arial Black" pitchFamily="34" charset="0"/>
                <a:cs typeface="Arial" charset="0"/>
              </a:rPr>
              <a:t>Информационно-маркетинговая поддержка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/>
          <a:srcRect l="34221" t="1091" r="66" b="1374"/>
          <a:stretch/>
        </p:blipFill>
        <p:spPr>
          <a:xfrm>
            <a:off x="7279090" y="1980372"/>
            <a:ext cx="3744927" cy="3710570"/>
          </a:xfrm>
          <a:prstGeom prst="ellipse">
            <a:avLst/>
          </a:prstGeom>
          <a:ln w="228600">
            <a:solidFill>
              <a:srgbClr val="F2ECDE"/>
            </a:solidFill>
          </a:ln>
        </p:spPr>
      </p:pic>
      <p:sp>
        <p:nvSpPr>
          <p:cNvPr id="6" name="Овал 5"/>
          <p:cNvSpPr/>
          <p:nvPr/>
        </p:nvSpPr>
        <p:spPr>
          <a:xfrm>
            <a:off x="9419150" y="1555364"/>
            <a:ext cx="829527" cy="829527"/>
          </a:xfrm>
          <a:prstGeom prst="ellipse">
            <a:avLst/>
          </a:prstGeom>
          <a:noFill/>
          <a:ln w="171450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33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" name="Picture 2" descr="6536461595418298@myt2-dd3598211d70">
            <a:extLst>
              <a:ext uri="{FF2B5EF4-FFF2-40B4-BE49-F238E27FC236}">
                <a16:creationId xmlns:a16="http://schemas.microsoft.com/office/drawing/2014/main" id="{165FB706-1240-467B-989E-3A7D7F7AC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585" y="24441"/>
            <a:ext cx="2723129" cy="895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6"/>
          <p:cNvSpPr>
            <a:spLocks noChangeArrowheads="1"/>
          </p:cNvSpPr>
          <p:nvPr/>
        </p:nvSpPr>
        <p:spPr bwMode="auto">
          <a:xfrm>
            <a:off x="2013891" y="5508045"/>
            <a:ext cx="4740833" cy="718069"/>
          </a:xfrm>
          <a:prstGeom prst="rect">
            <a:avLst/>
          </a:prstGeom>
          <a:solidFill>
            <a:srgbClr val="F5F1EA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325481" defTabSz="423413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ru-RU" sz="1633" dirty="0">
                <a:solidFill>
                  <a:srgbClr val="562212"/>
                </a:solidFill>
                <a:latin typeface="Arial Black" pitchFamily="34" charset="0"/>
                <a:cs typeface="Arial" charset="0"/>
              </a:rPr>
              <a:t>Повышение цифровых компетенций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28" name="Рисунок 20"/>
          <p:cNvPicPr>
            <a:picLocks noChangeAspect="1"/>
          </p:cNvPicPr>
          <p:nvPr/>
        </p:nvPicPr>
        <p:blipFill>
          <a:blip r:embed="rId3">
            <a:lum bright="6000" contrast="-8000"/>
          </a:blip>
          <a:srcRect t="36859" r="33261"/>
          <a:stretch>
            <a:fillRect/>
          </a:stretch>
        </p:blipFill>
        <p:spPr bwMode="auto">
          <a:xfrm rot="5400000">
            <a:off x="1010635" y="167347"/>
            <a:ext cx="2081018" cy="1967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5" name="Рисунок 14"/>
          <p:cNvPicPr>
            <a:picLocks noChangeAspect="1"/>
          </p:cNvPicPr>
          <p:nvPr/>
        </p:nvPicPr>
        <p:blipFill>
          <a:blip r:embed="rId4"/>
          <a:srcRect l="49445" t="-76" r="217" b="-2"/>
          <a:stretch>
            <a:fillRect/>
          </a:stretch>
        </p:blipFill>
        <p:spPr bwMode="auto">
          <a:xfrm rot="-5400000">
            <a:off x="5789611" y="-677462"/>
            <a:ext cx="1458873" cy="289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Овал 30"/>
          <p:cNvSpPr>
            <a:spLocks noChangeAspect="1"/>
          </p:cNvSpPr>
          <p:nvPr/>
        </p:nvSpPr>
        <p:spPr>
          <a:xfrm>
            <a:off x="8667882" y="3178973"/>
            <a:ext cx="1847223" cy="1847223"/>
          </a:xfrm>
          <a:prstGeom prst="ellipse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33" dirty="0"/>
          </a:p>
        </p:txBody>
      </p:sp>
      <p:sp>
        <p:nvSpPr>
          <p:cNvPr id="30" name="Овал 29"/>
          <p:cNvSpPr>
            <a:spLocks noChangeAspect="1"/>
          </p:cNvSpPr>
          <p:nvPr/>
        </p:nvSpPr>
        <p:spPr>
          <a:xfrm>
            <a:off x="1471617" y="3040881"/>
            <a:ext cx="1931362" cy="1929657"/>
          </a:xfrm>
          <a:prstGeom prst="ellipse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33" dirty="0"/>
          </a:p>
        </p:txBody>
      </p:sp>
      <p:sp>
        <p:nvSpPr>
          <p:cNvPr id="29" name="Овал 28"/>
          <p:cNvSpPr/>
          <p:nvPr/>
        </p:nvSpPr>
        <p:spPr>
          <a:xfrm>
            <a:off x="3922527" y="3125026"/>
            <a:ext cx="2025498" cy="1937155"/>
          </a:xfrm>
          <a:prstGeom prst="ellipse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33" dirty="0"/>
          </a:p>
        </p:txBody>
      </p:sp>
      <p:sp>
        <p:nvSpPr>
          <p:cNvPr id="12" name="Овал 11"/>
          <p:cNvSpPr>
            <a:spLocks noChangeAspect="1"/>
          </p:cNvSpPr>
          <p:nvPr/>
        </p:nvSpPr>
        <p:spPr>
          <a:xfrm>
            <a:off x="6428033" y="3260152"/>
            <a:ext cx="1847224" cy="1845593"/>
          </a:xfrm>
          <a:prstGeom prst="ellipse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33" dirty="0"/>
          </a:p>
        </p:txBody>
      </p:sp>
      <p:sp>
        <p:nvSpPr>
          <p:cNvPr id="22" name="TextBox 21"/>
          <p:cNvSpPr txBox="1"/>
          <p:nvPr/>
        </p:nvSpPr>
        <p:spPr>
          <a:xfrm>
            <a:off x="1934849" y="884871"/>
            <a:ext cx="7979878" cy="4751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2903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Финансовая поддержка</a:t>
            </a:r>
          </a:p>
        </p:txBody>
      </p:sp>
      <p:sp>
        <p:nvSpPr>
          <p:cNvPr id="21512" name="Прямоугольник 2"/>
          <p:cNvSpPr>
            <a:spLocks noChangeArrowheads="1"/>
          </p:cNvSpPr>
          <p:nvPr/>
        </p:nvSpPr>
        <p:spPr bwMode="auto">
          <a:xfrm>
            <a:off x="1799308" y="1906041"/>
            <a:ext cx="1931243" cy="287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70" b="1" dirty="0">
                <a:solidFill>
                  <a:srgbClr val="562212"/>
                </a:solidFill>
                <a:latin typeface="Arial Black" pitchFamily="34" charset="0"/>
              </a:rPr>
              <a:t>МИКРОЗАЙМЫ</a:t>
            </a:r>
          </a:p>
        </p:txBody>
      </p:sp>
      <p:sp>
        <p:nvSpPr>
          <p:cNvPr id="21513" name="Прямоугольник 5"/>
          <p:cNvSpPr>
            <a:spLocks noChangeArrowheads="1"/>
          </p:cNvSpPr>
          <p:nvPr/>
        </p:nvSpPr>
        <p:spPr bwMode="auto">
          <a:xfrm>
            <a:off x="3997312" y="1906041"/>
            <a:ext cx="2207752" cy="48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70" b="1" dirty="0">
                <a:solidFill>
                  <a:srgbClr val="562212"/>
                </a:solidFill>
                <a:latin typeface="Arial Black" pitchFamily="34" charset="0"/>
              </a:rPr>
              <a:t>ПОРУЧИТЕЛЬСТВА</a:t>
            </a:r>
          </a:p>
          <a:p>
            <a:endParaRPr lang="ru-RU" sz="1270" b="1" dirty="0">
              <a:solidFill>
                <a:srgbClr val="562212"/>
              </a:solidFill>
              <a:latin typeface="Arial Black" pitchFamily="34" charset="0"/>
            </a:endParaRPr>
          </a:p>
        </p:txBody>
      </p:sp>
      <p:sp>
        <p:nvSpPr>
          <p:cNvPr id="21514" name="Прямоугольник 8"/>
          <p:cNvSpPr>
            <a:spLocks noChangeArrowheads="1"/>
          </p:cNvSpPr>
          <p:nvPr/>
        </p:nvSpPr>
        <p:spPr bwMode="auto">
          <a:xfrm>
            <a:off x="6328197" y="1893796"/>
            <a:ext cx="1990289" cy="48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70" b="1" dirty="0">
                <a:solidFill>
                  <a:srgbClr val="562212"/>
                </a:solidFill>
                <a:latin typeface="Arial Black" pitchFamily="34" charset="0"/>
              </a:rPr>
              <a:t>ЛЬГОТНЫЙ ЛИЗИНГ</a:t>
            </a:r>
          </a:p>
        </p:txBody>
      </p:sp>
      <p:sp>
        <p:nvSpPr>
          <p:cNvPr id="21515" name="Прямоугольник 12"/>
          <p:cNvSpPr>
            <a:spLocks noChangeArrowheads="1"/>
          </p:cNvSpPr>
          <p:nvPr/>
        </p:nvSpPr>
        <p:spPr bwMode="auto">
          <a:xfrm>
            <a:off x="8564751" y="1698657"/>
            <a:ext cx="2207752" cy="87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70" b="1" dirty="0">
                <a:solidFill>
                  <a:srgbClr val="562212"/>
                </a:solidFill>
                <a:latin typeface="Arial Black" pitchFamily="34" charset="0"/>
              </a:rPr>
              <a:t>ПРОГРАММЫ</a:t>
            </a:r>
          </a:p>
          <a:p>
            <a:pPr algn="ctr"/>
            <a:r>
              <a:rPr lang="ru-RU" sz="1270" b="1" dirty="0">
                <a:solidFill>
                  <a:srgbClr val="562212"/>
                </a:solidFill>
                <a:latin typeface="Arial Black" pitchFamily="34" charset="0"/>
              </a:rPr>
              <a:t>ФОНДА РАЗВИТИЯ</a:t>
            </a:r>
          </a:p>
          <a:p>
            <a:pPr algn="ctr"/>
            <a:r>
              <a:rPr lang="ru-RU" sz="1270" b="1" dirty="0">
                <a:solidFill>
                  <a:srgbClr val="562212"/>
                </a:solidFill>
                <a:latin typeface="Arial Black" pitchFamily="34" charset="0"/>
              </a:rPr>
              <a:t>ПРОМЫШЛЕННОСТИ РФ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489141" y="2176070"/>
            <a:ext cx="0" cy="750318"/>
          </a:xfrm>
          <a:prstGeom prst="line">
            <a:avLst/>
          </a:prstGeom>
          <a:ln w="38100">
            <a:solidFill>
              <a:srgbClr val="E04E39"/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9" name="Прямоугольник 6"/>
          <p:cNvSpPr>
            <a:spLocks noChangeArrowheads="1"/>
          </p:cNvSpPr>
          <p:nvPr/>
        </p:nvSpPr>
        <p:spPr bwMode="auto">
          <a:xfrm>
            <a:off x="1676897" y="3512530"/>
            <a:ext cx="1572645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33" dirty="0">
                <a:solidFill>
                  <a:srgbClr val="562212"/>
                </a:solidFill>
                <a:latin typeface="Arial Black" pitchFamily="34" charset="0"/>
              </a:rPr>
              <a:t>от 50</a:t>
            </a:r>
            <a:r>
              <a:rPr lang="en-US" sz="1633" dirty="0">
                <a:solidFill>
                  <a:srgbClr val="562212"/>
                </a:solidFill>
                <a:latin typeface="Arial Black" pitchFamily="34" charset="0"/>
              </a:rPr>
              <a:t> </a:t>
            </a:r>
            <a:r>
              <a:rPr lang="ru-RU" sz="1633" dirty="0">
                <a:solidFill>
                  <a:srgbClr val="562212"/>
                </a:solidFill>
                <a:latin typeface="Arial Black" pitchFamily="34" charset="0"/>
              </a:rPr>
              <a:t>тыс. </a:t>
            </a:r>
            <a:br>
              <a:rPr lang="ru-RU" sz="1633" dirty="0">
                <a:solidFill>
                  <a:srgbClr val="562212"/>
                </a:solidFill>
                <a:latin typeface="Arial Black" pitchFamily="34" charset="0"/>
              </a:rPr>
            </a:br>
            <a:r>
              <a:rPr lang="ru-RU" sz="1633" dirty="0">
                <a:solidFill>
                  <a:srgbClr val="562212"/>
                </a:solidFill>
                <a:latin typeface="Arial Black" pitchFamily="34" charset="0"/>
              </a:rPr>
              <a:t>до 5 млн</a:t>
            </a:r>
          </a:p>
          <a:p>
            <a:pPr algn="ctr"/>
            <a:r>
              <a:rPr lang="ru-RU" sz="1633" dirty="0">
                <a:solidFill>
                  <a:srgbClr val="562212"/>
                </a:solidFill>
                <a:latin typeface="Arial Black" pitchFamily="34" charset="0"/>
              </a:rPr>
              <a:t>руб.</a:t>
            </a:r>
          </a:p>
        </p:txBody>
      </p:sp>
      <p:sp>
        <p:nvSpPr>
          <p:cNvPr id="21520" name="Прямоугольник 7"/>
          <p:cNvSpPr>
            <a:spLocks noChangeArrowheads="1"/>
          </p:cNvSpPr>
          <p:nvPr/>
        </p:nvSpPr>
        <p:spPr bwMode="auto">
          <a:xfrm>
            <a:off x="4244110" y="3800531"/>
            <a:ext cx="1546722" cy="59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33" dirty="0">
                <a:solidFill>
                  <a:srgbClr val="562212"/>
                </a:solidFill>
                <a:latin typeface="Arial Black" pitchFamily="34" charset="0"/>
              </a:rPr>
              <a:t>до 25 млн</a:t>
            </a:r>
          </a:p>
          <a:p>
            <a:pPr algn="ctr"/>
            <a:r>
              <a:rPr lang="ru-RU" sz="1633" dirty="0">
                <a:solidFill>
                  <a:srgbClr val="562212"/>
                </a:solidFill>
                <a:latin typeface="Arial Black" pitchFamily="34" charset="0"/>
              </a:rPr>
              <a:t>руб.</a:t>
            </a:r>
            <a:endParaRPr lang="ru-RU" sz="1633" dirty="0">
              <a:solidFill>
                <a:srgbClr val="562212"/>
              </a:solidFill>
            </a:endParaRPr>
          </a:p>
        </p:txBody>
      </p:sp>
      <p:sp>
        <p:nvSpPr>
          <p:cNvPr id="21521" name="Прямоугольник 8"/>
          <p:cNvSpPr>
            <a:spLocks noChangeArrowheads="1"/>
          </p:cNvSpPr>
          <p:nvPr/>
        </p:nvSpPr>
        <p:spPr bwMode="auto">
          <a:xfrm>
            <a:off x="6457954" y="3665069"/>
            <a:ext cx="1914893" cy="109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33" dirty="0">
                <a:solidFill>
                  <a:srgbClr val="562212"/>
                </a:solidFill>
                <a:latin typeface="Arial Black" pitchFamily="34" charset="0"/>
              </a:rPr>
              <a:t>от 2,5 млн</a:t>
            </a:r>
          </a:p>
          <a:p>
            <a:pPr algn="ctr"/>
            <a:r>
              <a:rPr lang="ru-RU" sz="1633" dirty="0">
                <a:solidFill>
                  <a:srgbClr val="562212"/>
                </a:solidFill>
                <a:latin typeface="Arial Black" pitchFamily="34" charset="0"/>
              </a:rPr>
              <a:t>руб. </a:t>
            </a:r>
            <a:br>
              <a:rPr lang="ru-RU" sz="1633" dirty="0">
                <a:solidFill>
                  <a:srgbClr val="562212"/>
                </a:solidFill>
                <a:latin typeface="Arial Black" pitchFamily="34" charset="0"/>
              </a:rPr>
            </a:br>
            <a:r>
              <a:rPr lang="ru-RU" sz="1633" dirty="0">
                <a:solidFill>
                  <a:srgbClr val="562212"/>
                </a:solidFill>
                <a:latin typeface="Arial Black" pitchFamily="34" charset="0"/>
              </a:rPr>
              <a:t>до 200 млн руб.</a:t>
            </a:r>
            <a:endParaRPr lang="ru-RU" sz="1633" dirty="0">
              <a:solidFill>
                <a:srgbClr val="562212"/>
              </a:solidFill>
            </a:endParaRPr>
          </a:p>
        </p:txBody>
      </p:sp>
      <p:sp>
        <p:nvSpPr>
          <p:cNvPr id="21522" name="Прямоугольник 9"/>
          <p:cNvSpPr>
            <a:spLocks noChangeArrowheads="1"/>
          </p:cNvSpPr>
          <p:nvPr/>
        </p:nvSpPr>
        <p:spPr bwMode="auto">
          <a:xfrm>
            <a:off x="8510659" y="3665069"/>
            <a:ext cx="2161667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33" dirty="0">
                <a:solidFill>
                  <a:srgbClr val="562212"/>
                </a:solidFill>
                <a:latin typeface="Arial Black" pitchFamily="34" charset="0"/>
              </a:rPr>
              <a:t>от 5 млн </a:t>
            </a:r>
            <a:br>
              <a:rPr lang="en-US" sz="1633" dirty="0">
                <a:solidFill>
                  <a:srgbClr val="562212"/>
                </a:solidFill>
                <a:latin typeface="Arial Black" pitchFamily="34" charset="0"/>
              </a:rPr>
            </a:br>
            <a:r>
              <a:rPr lang="ru-RU" sz="1633" dirty="0">
                <a:solidFill>
                  <a:srgbClr val="562212"/>
                </a:solidFill>
                <a:latin typeface="Arial Black" pitchFamily="34" charset="0"/>
              </a:rPr>
              <a:t>до 2 млрд </a:t>
            </a:r>
            <a:br>
              <a:rPr lang="en-US" sz="1633" dirty="0">
                <a:solidFill>
                  <a:srgbClr val="562212"/>
                </a:solidFill>
                <a:latin typeface="Arial Black" pitchFamily="34" charset="0"/>
              </a:rPr>
            </a:br>
            <a:r>
              <a:rPr lang="ru-RU" sz="1633" dirty="0">
                <a:solidFill>
                  <a:srgbClr val="562212"/>
                </a:solidFill>
                <a:latin typeface="Arial Black" pitchFamily="34" charset="0"/>
              </a:rPr>
              <a:t>руб.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4935276" y="2233674"/>
            <a:ext cx="0" cy="718636"/>
          </a:xfrm>
          <a:prstGeom prst="line">
            <a:avLst/>
          </a:prstGeom>
          <a:ln w="38100">
            <a:solidFill>
              <a:srgbClr val="E04E39"/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7367769" y="2425936"/>
            <a:ext cx="19500" cy="614944"/>
          </a:xfrm>
          <a:prstGeom prst="line">
            <a:avLst/>
          </a:prstGeom>
          <a:ln w="38100">
            <a:solidFill>
              <a:srgbClr val="E04E39"/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cxnSpLocks/>
            <a:endCxn id="21515" idx="2"/>
          </p:cNvCxnSpPr>
          <p:nvPr/>
        </p:nvCxnSpPr>
        <p:spPr>
          <a:xfrm flipH="1" flipV="1">
            <a:off x="9668627" y="2572742"/>
            <a:ext cx="9957" cy="468139"/>
          </a:xfrm>
          <a:prstGeom prst="line">
            <a:avLst/>
          </a:prstGeom>
          <a:ln w="38100">
            <a:solidFill>
              <a:srgbClr val="E04E39"/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 descr="6536461595418298@myt2-dd3598211d70">
            <a:extLst>
              <a:ext uri="{FF2B5EF4-FFF2-40B4-BE49-F238E27FC236}">
                <a16:creationId xmlns:a16="http://schemas.microsoft.com/office/drawing/2014/main" id="{4932385C-B9E0-4DC4-B72D-5DF15F899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488" y="78490"/>
            <a:ext cx="2632016" cy="86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Группа 20"/>
          <p:cNvGrpSpPr>
            <a:grpSpLocks/>
          </p:cNvGrpSpPr>
          <p:nvPr/>
        </p:nvGrpSpPr>
        <p:grpSpPr bwMode="auto">
          <a:xfrm>
            <a:off x="3923011" y="5171664"/>
            <a:ext cx="2207753" cy="1392855"/>
            <a:chOff x="902652" y="2448119"/>
            <a:chExt cx="3869483" cy="1072971"/>
          </a:xfrm>
        </p:grpSpPr>
        <p:grpSp>
          <p:nvGrpSpPr>
            <p:cNvPr id="24" name="Группа 51"/>
            <p:cNvGrpSpPr>
              <a:grpSpLocks/>
            </p:cNvGrpSpPr>
            <p:nvPr/>
          </p:nvGrpSpPr>
          <p:grpSpPr bwMode="auto">
            <a:xfrm>
              <a:off x="902652" y="2448119"/>
              <a:ext cx="3691282" cy="1072971"/>
              <a:chOff x="961999" y="3311226"/>
              <a:chExt cx="3691282" cy="788903"/>
            </a:xfrm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994990" y="3311226"/>
                <a:ext cx="3658291" cy="763062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4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994989" y="3311226"/>
                <a:ext cx="250263" cy="788903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4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TextBox 54"/>
              <p:cNvSpPr txBox="1">
                <a:spLocks noChangeArrowheads="1"/>
              </p:cNvSpPr>
              <p:nvPr/>
            </p:nvSpPr>
            <p:spPr bwMode="auto">
              <a:xfrm>
                <a:off x="961999" y="3499890"/>
                <a:ext cx="399763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 sz="127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25" name="Прямоугольник 55"/>
            <p:cNvSpPr>
              <a:spLocks noChangeArrowheads="1"/>
            </p:cNvSpPr>
            <p:nvPr/>
          </p:nvSpPr>
          <p:spPr bwMode="auto">
            <a:xfrm>
              <a:off x="1052152" y="2642524"/>
              <a:ext cx="3719983" cy="70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spcAft>
                  <a:spcPts val="476"/>
                </a:spcAft>
              </a:pPr>
              <a:r>
                <a:rPr lang="ru-RU" sz="1633" b="1" dirty="0">
                  <a:solidFill>
                    <a:srgbClr val="562212"/>
                  </a:solidFill>
                </a:rPr>
                <a:t>В 2020 году выдано </a:t>
              </a:r>
            </a:p>
            <a:p>
              <a:pPr algn="ctr">
                <a:spcAft>
                  <a:spcPts val="476"/>
                </a:spcAft>
              </a:pPr>
              <a:r>
                <a:rPr lang="en-US" sz="1633" b="1" dirty="0">
                  <a:solidFill>
                    <a:srgbClr val="562212"/>
                  </a:solidFill>
                </a:rPr>
                <a:t>55 </a:t>
              </a:r>
              <a:r>
                <a:rPr lang="ru-RU" sz="1633" b="1" dirty="0">
                  <a:solidFill>
                    <a:srgbClr val="562212"/>
                  </a:solidFill>
                </a:rPr>
                <a:t>поручительств на 537 млн.руб</a:t>
              </a:r>
            </a:p>
          </p:txBody>
        </p:sp>
      </p:grpSp>
      <p:grpSp>
        <p:nvGrpSpPr>
          <p:cNvPr id="33" name="Группа 20"/>
          <p:cNvGrpSpPr>
            <a:grpSpLocks/>
          </p:cNvGrpSpPr>
          <p:nvPr/>
        </p:nvGrpSpPr>
        <p:grpSpPr bwMode="auto">
          <a:xfrm>
            <a:off x="1438353" y="5176372"/>
            <a:ext cx="2101577" cy="1440023"/>
            <a:chOff x="902652" y="2448119"/>
            <a:chExt cx="3683391" cy="1072971"/>
          </a:xfrm>
        </p:grpSpPr>
        <p:grpSp>
          <p:nvGrpSpPr>
            <p:cNvPr id="37" name="Группа 51"/>
            <p:cNvGrpSpPr>
              <a:grpSpLocks/>
            </p:cNvGrpSpPr>
            <p:nvPr/>
          </p:nvGrpSpPr>
          <p:grpSpPr bwMode="auto">
            <a:xfrm>
              <a:off x="902652" y="2448119"/>
              <a:ext cx="3543032" cy="1072971"/>
              <a:chOff x="961999" y="3311226"/>
              <a:chExt cx="3543032" cy="788903"/>
            </a:xfrm>
          </p:grpSpPr>
          <p:sp>
            <p:nvSpPr>
              <p:cNvPr id="39" name="Прямоугольник 38"/>
              <p:cNvSpPr/>
              <p:nvPr/>
            </p:nvSpPr>
            <p:spPr>
              <a:xfrm>
                <a:off x="994990" y="3311226"/>
                <a:ext cx="3510041" cy="763062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4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994989" y="3311226"/>
                <a:ext cx="250263" cy="788903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4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TextBox 54"/>
              <p:cNvSpPr txBox="1">
                <a:spLocks noChangeArrowheads="1"/>
              </p:cNvSpPr>
              <p:nvPr/>
            </p:nvSpPr>
            <p:spPr bwMode="auto">
              <a:xfrm>
                <a:off x="961999" y="3499890"/>
                <a:ext cx="399763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 sz="127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38" name="Прямоугольник 55"/>
            <p:cNvSpPr>
              <a:spLocks noChangeArrowheads="1"/>
            </p:cNvSpPr>
            <p:nvPr/>
          </p:nvSpPr>
          <p:spPr bwMode="auto">
            <a:xfrm>
              <a:off x="1131596" y="2630121"/>
              <a:ext cx="3454447" cy="726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spcAft>
                  <a:spcPts val="476"/>
                </a:spcAft>
              </a:pPr>
              <a:r>
                <a:rPr lang="ru-RU" sz="1633" b="1" dirty="0">
                  <a:solidFill>
                    <a:srgbClr val="562212"/>
                  </a:solidFill>
                </a:rPr>
                <a:t>В 2020 году выдано </a:t>
              </a:r>
            </a:p>
            <a:p>
              <a:pPr algn="ctr">
                <a:spcAft>
                  <a:spcPts val="476"/>
                </a:spcAft>
              </a:pPr>
              <a:r>
                <a:rPr lang="ru-RU" sz="1633" b="1" dirty="0">
                  <a:solidFill>
                    <a:srgbClr val="562212"/>
                  </a:solidFill>
                </a:rPr>
                <a:t>190 микрозаймов </a:t>
              </a:r>
            </a:p>
            <a:p>
              <a:pPr algn="ctr">
                <a:spcAft>
                  <a:spcPts val="476"/>
                </a:spcAft>
              </a:pPr>
              <a:r>
                <a:rPr lang="ru-RU" sz="1633" b="1" dirty="0">
                  <a:solidFill>
                    <a:srgbClr val="562212"/>
                  </a:solidFill>
                </a:rPr>
                <a:t>на 405 млн.руб</a:t>
              </a:r>
            </a:p>
          </p:txBody>
        </p:sp>
      </p:grpSp>
      <p:grpSp>
        <p:nvGrpSpPr>
          <p:cNvPr id="40" name="Группа 20">
            <a:extLst>
              <a:ext uri="{FF2B5EF4-FFF2-40B4-BE49-F238E27FC236}">
                <a16:creationId xmlns:a16="http://schemas.microsoft.com/office/drawing/2014/main" id="{34037B86-35E3-4287-808A-42B8DCBAC1C5}"/>
              </a:ext>
            </a:extLst>
          </p:cNvPr>
          <p:cNvGrpSpPr>
            <a:grpSpLocks/>
          </p:cNvGrpSpPr>
          <p:nvPr/>
        </p:nvGrpSpPr>
        <p:grpSpPr bwMode="auto">
          <a:xfrm>
            <a:off x="8667877" y="5171287"/>
            <a:ext cx="2240111" cy="1393233"/>
            <a:chOff x="902652" y="2448121"/>
            <a:chExt cx="3926195" cy="1093272"/>
          </a:xfrm>
        </p:grpSpPr>
        <p:grpSp>
          <p:nvGrpSpPr>
            <p:cNvPr id="43" name="Группа 51">
              <a:extLst>
                <a:ext uri="{FF2B5EF4-FFF2-40B4-BE49-F238E27FC236}">
                  <a16:creationId xmlns:a16="http://schemas.microsoft.com/office/drawing/2014/main" id="{1432A5BF-4AA9-4753-B6AF-721638795A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2652" y="2448121"/>
              <a:ext cx="3691282" cy="1093272"/>
              <a:chOff x="961999" y="3311226"/>
              <a:chExt cx="3691282" cy="803829"/>
            </a:xfrm>
          </p:grpSpPr>
          <p:sp>
            <p:nvSpPr>
              <p:cNvPr id="45" name="Прямоугольник 44">
                <a:extLst>
                  <a:ext uri="{FF2B5EF4-FFF2-40B4-BE49-F238E27FC236}">
                    <a16:creationId xmlns:a16="http://schemas.microsoft.com/office/drawing/2014/main" id="{D26AC344-F2C4-4303-967F-563032DD986B}"/>
                  </a:ext>
                </a:extLst>
              </p:cNvPr>
              <p:cNvSpPr/>
              <p:nvPr/>
            </p:nvSpPr>
            <p:spPr>
              <a:xfrm>
                <a:off x="1010963" y="3311226"/>
                <a:ext cx="3642318" cy="78890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4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2D81CA4F-9B76-417B-9CA9-C69B17EBA302}"/>
                  </a:ext>
                </a:extLst>
              </p:cNvPr>
              <p:cNvSpPr/>
              <p:nvPr/>
            </p:nvSpPr>
            <p:spPr>
              <a:xfrm>
                <a:off x="1010963" y="3326152"/>
                <a:ext cx="250263" cy="788903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4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TextBox 54">
                <a:extLst>
                  <a:ext uri="{FF2B5EF4-FFF2-40B4-BE49-F238E27FC236}">
                    <a16:creationId xmlns:a16="http://schemas.microsoft.com/office/drawing/2014/main" id="{29325D06-8D37-45E4-8C55-977EA7834B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1999" y="3463358"/>
                <a:ext cx="399762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 sz="127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44" name="Прямоугольник 55">
              <a:extLst>
                <a:ext uri="{FF2B5EF4-FFF2-40B4-BE49-F238E27FC236}">
                  <a16:creationId xmlns:a16="http://schemas.microsoft.com/office/drawing/2014/main" id="{750F7B3B-2BB0-4AAF-B532-6144D5D92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0137" y="2494725"/>
              <a:ext cx="3788710" cy="961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spcAft>
                  <a:spcPts val="476"/>
                </a:spcAft>
              </a:pPr>
              <a:r>
                <a:rPr lang="ru-RU" sz="1633" b="1" dirty="0">
                  <a:solidFill>
                    <a:srgbClr val="562212"/>
                  </a:solidFill>
                </a:rPr>
                <a:t>Проект на </a:t>
              </a:r>
            </a:p>
            <a:p>
              <a:pPr algn="ctr">
                <a:spcAft>
                  <a:spcPts val="476"/>
                </a:spcAft>
              </a:pPr>
              <a:r>
                <a:rPr lang="ru-RU" sz="1633" b="1" dirty="0">
                  <a:solidFill>
                    <a:srgbClr val="562212"/>
                  </a:solidFill>
                </a:rPr>
                <a:t>95,8 млн руб., </a:t>
              </a:r>
            </a:p>
            <a:p>
              <a:pPr algn="ctr">
                <a:spcAft>
                  <a:spcPts val="476"/>
                </a:spcAft>
              </a:pPr>
              <a:r>
                <a:rPr lang="ru-RU" sz="1633" b="1" dirty="0">
                  <a:solidFill>
                    <a:srgbClr val="562212"/>
                  </a:solidFill>
                </a:rPr>
                <a:t>в т.ч. 28,7 млн руб. региональная часть</a:t>
              </a:r>
            </a:p>
          </p:txBody>
        </p:sp>
      </p:grpSp>
      <p:grpSp>
        <p:nvGrpSpPr>
          <p:cNvPr id="50" name="Группа 20">
            <a:extLst>
              <a:ext uri="{FF2B5EF4-FFF2-40B4-BE49-F238E27FC236}">
                <a16:creationId xmlns:a16="http://schemas.microsoft.com/office/drawing/2014/main" id="{EBEA51C1-3266-42B8-8A92-B194D23BA98D}"/>
              </a:ext>
            </a:extLst>
          </p:cNvPr>
          <p:cNvGrpSpPr>
            <a:grpSpLocks/>
          </p:cNvGrpSpPr>
          <p:nvPr/>
        </p:nvGrpSpPr>
        <p:grpSpPr bwMode="auto">
          <a:xfrm>
            <a:off x="6371396" y="5171664"/>
            <a:ext cx="2207753" cy="1392855"/>
            <a:chOff x="902652" y="2448119"/>
            <a:chExt cx="3869483" cy="1072971"/>
          </a:xfrm>
        </p:grpSpPr>
        <p:grpSp>
          <p:nvGrpSpPr>
            <p:cNvPr id="51" name="Группа 51">
              <a:extLst>
                <a:ext uri="{FF2B5EF4-FFF2-40B4-BE49-F238E27FC236}">
                  <a16:creationId xmlns:a16="http://schemas.microsoft.com/office/drawing/2014/main" id="{3A676586-3461-456B-847D-8FD629F451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2652" y="2448119"/>
              <a:ext cx="3691282" cy="1072971"/>
              <a:chOff x="961999" y="3311226"/>
              <a:chExt cx="3691282" cy="788903"/>
            </a:xfrm>
          </p:grpSpPr>
          <p:sp>
            <p:nvSpPr>
              <p:cNvPr id="53" name="Прямоугольник 52">
                <a:extLst>
                  <a:ext uri="{FF2B5EF4-FFF2-40B4-BE49-F238E27FC236}">
                    <a16:creationId xmlns:a16="http://schemas.microsoft.com/office/drawing/2014/main" id="{0AC124E2-AB92-402D-9336-E8845A3FCC21}"/>
                  </a:ext>
                </a:extLst>
              </p:cNvPr>
              <p:cNvSpPr/>
              <p:nvPr/>
            </p:nvSpPr>
            <p:spPr>
              <a:xfrm>
                <a:off x="994990" y="3311226"/>
                <a:ext cx="3658291" cy="763062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4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Прямоугольник 53">
                <a:extLst>
                  <a:ext uri="{FF2B5EF4-FFF2-40B4-BE49-F238E27FC236}">
                    <a16:creationId xmlns:a16="http://schemas.microsoft.com/office/drawing/2014/main" id="{CEDDCC62-6ED9-46E2-A012-3ACA46F5DAEA}"/>
                  </a:ext>
                </a:extLst>
              </p:cNvPr>
              <p:cNvSpPr/>
              <p:nvPr/>
            </p:nvSpPr>
            <p:spPr>
              <a:xfrm>
                <a:off x="994989" y="3311226"/>
                <a:ext cx="250263" cy="788903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4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ABA14FAF-E5B2-40BF-A94C-FE255FCA97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1999" y="3499890"/>
                <a:ext cx="399763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 sz="1270" dirty="0">
                  <a:solidFill>
                    <a:srgbClr val="F7F2E5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52" name="Прямоугольник 55">
              <a:extLst>
                <a:ext uri="{FF2B5EF4-FFF2-40B4-BE49-F238E27FC236}">
                  <a16:creationId xmlns:a16="http://schemas.microsoft.com/office/drawing/2014/main" id="{AD3A6CED-20F9-4548-BC32-E7B498E88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152" y="2521042"/>
              <a:ext cx="3719983" cy="944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spcAft>
                  <a:spcPts val="476"/>
                </a:spcAft>
              </a:pPr>
              <a:r>
                <a:rPr lang="ru-RU" sz="1633" b="1" dirty="0">
                  <a:solidFill>
                    <a:srgbClr val="562212"/>
                  </a:solidFill>
                </a:rPr>
                <a:t>В 2020 году заключено </a:t>
              </a:r>
            </a:p>
            <a:p>
              <a:pPr algn="ctr">
                <a:spcAft>
                  <a:spcPts val="476"/>
                </a:spcAft>
              </a:pPr>
              <a:r>
                <a:rPr lang="ru-RU" sz="1633" b="1" dirty="0">
                  <a:solidFill>
                    <a:srgbClr val="562212"/>
                  </a:solidFill>
                </a:rPr>
                <a:t>4 договора на </a:t>
              </a:r>
            </a:p>
            <a:p>
              <a:pPr algn="ctr">
                <a:spcAft>
                  <a:spcPts val="476"/>
                </a:spcAft>
              </a:pPr>
              <a:r>
                <a:rPr lang="ru-RU" sz="1633" b="1" dirty="0">
                  <a:solidFill>
                    <a:srgbClr val="562212"/>
                  </a:solidFill>
                </a:rPr>
                <a:t>9 млн.руб 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4"/>
          <p:cNvPicPr>
            <a:picLocks noChangeAspect="1"/>
          </p:cNvPicPr>
          <p:nvPr/>
        </p:nvPicPr>
        <p:blipFill>
          <a:blip r:embed="rId3"/>
          <a:srcRect l="49445" t="-76" r="217" b="-2"/>
          <a:stretch>
            <a:fillRect/>
          </a:stretch>
        </p:blipFill>
        <p:spPr bwMode="auto">
          <a:xfrm rot="-5400000">
            <a:off x="2383395" y="4896310"/>
            <a:ext cx="1458873" cy="289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Овал 18"/>
          <p:cNvSpPr/>
          <p:nvPr/>
        </p:nvSpPr>
        <p:spPr>
          <a:xfrm>
            <a:off x="6526444" y="-552872"/>
            <a:ext cx="1153055" cy="1153055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6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5896462-82A1-40CD-837D-F86E41DD8098}"/>
              </a:ext>
            </a:extLst>
          </p:cNvPr>
          <p:cNvSpPr txBox="1"/>
          <p:nvPr/>
        </p:nvSpPr>
        <p:spPr>
          <a:xfrm>
            <a:off x="1905881" y="669672"/>
            <a:ext cx="7383656" cy="4273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14772">
              <a:lnSpc>
                <a:spcPct val="85000"/>
              </a:lnSpc>
              <a:defRPr/>
            </a:pPr>
            <a:r>
              <a:rPr lang="ru-RU" sz="2540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Микрозаймы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A9C71EAA-E7BD-42E6-B37A-AB53C4F34000}"/>
              </a:ext>
            </a:extLst>
          </p:cNvPr>
          <p:cNvGrpSpPr/>
          <p:nvPr/>
        </p:nvGrpSpPr>
        <p:grpSpPr>
          <a:xfrm>
            <a:off x="1357804" y="1378782"/>
            <a:ext cx="4749393" cy="2239739"/>
            <a:chOff x="119464" y="1199853"/>
            <a:chExt cx="5235326" cy="2468898"/>
          </a:xfrm>
        </p:grpSpPr>
        <p:sp>
          <p:nvSpPr>
            <p:cNvPr id="77" name="object 2">
              <a:extLst>
                <a:ext uri="{FF2B5EF4-FFF2-40B4-BE49-F238E27FC236}">
                  <a16:creationId xmlns:a16="http://schemas.microsoft.com/office/drawing/2014/main" id="{A8B3294D-259C-4934-B437-9F9086EBECDC}"/>
                </a:ext>
              </a:extLst>
            </p:cNvPr>
            <p:cNvSpPr/>
            <p:nvPr/>
          </p:nvSpPr>
          <p:spPr>
            <a:xfrm>
              <a:off x="119464" y="1199853"/>
              <a:ext cx="5108447" cy="246889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94000">
                  <a:schemeClr val="bg1">
                    <a:lumMod val="85000"/>
                  </a:schemeClr>
                </a:gs>
                <a:gs pos="61463">
                  <a:schemeClr val="bg1">
                    <a:lumMod val="85000"/>
                  </a:schemeClr>
                </a:gs>
                <a:gs pos="33746">
                  <a:schemeClr val="bg1"/>
                </a:gs>
                <a:gs pos="100000">
                  <a:srgbClr val="ED5338"/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</a:gradFill>
          </p:spPr>
          <p:txBody>
            <a:bodyPr wrap="square" lIns="0" tIns="0" rIns="0" bIns="0" rtlCol="0"/>
            <a:lstStyle/>
            <a:p>
              <a:pPr defTabSz="414772" fontAlgn="base">
                <a:spcBef>
                  <a:spcPct val="0"/>
                </a:spcBef>
                <a:spcAft>
                  <a:spcPct val="0"/>
                </a:spcAft>
              </a:pPr>
              <a:endParaRPr sz="1633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1" name="object 3">
              <a:extLst>
                <a:ext uri="{FF2B5EF4-FFF2-40B4-BE49-F238E27FC236}">
                  <a16:creationId xmlns:a16="http://schemas.microsoft.com/office/drawing/2014/main" id="{5B2E15DD-1FAA-431E-9599-FF369827A024}"/>
                </a:ext>
              </a:extLst>
            </p:cNvPr>
            <p:cNvSpPr txBox="1"/>
            <p:nvPr/>
          </p:nvSpPr>
          <p:spPr>
            <a:xfrm>
              <a:off x="246344" y="1393286"/>
              <a:ext cx="5108446" cy="2038222"/>
            </a:xfrm>
            <a:prstGeom prst="rect">
              <a:avLst/>
            </a:prstGeom>
            <a:solidFill>
              <a:srgbClr val="FFFFFF"/>
            </a:solidFill>
          </p:spPr>
          <p:txBody>
            <a:bodyPr vert="horz" wrap="square" lIns="0" tIns="48965" rIns="0" bIns="0" rtlCol="0">
              <a:spAutoFit/>
            </a:bodyPr>
            <a:lstStyle/>
            <a:p>
              <a:pPr marL="101389" defTabSz="414772" fontAlgn="base">
                <a:spcBef>
                  <a:spcPts val="386"/>
                </a:spcBef>
                <a:spcAft>
                  <a:spcPct val="0"/>
                </a:spcAft>
              </a:pPr>
              <a:r>
                <a:rPr lang="ru-RU" sz="1361" b="1" spc="172" dirty="0">
                  <a:solidFill>
                    <a:srgbClr val="DB05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ОБЩИЕ ТРЕБОВАНИЯ</a:t>
              </a:r>
              <a:endParaRPr sz="136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R="848554" defTabSz="414772" fontAlgn="base">
                <a:lnSpc>
                  <a:spcPts val="1542"/>
                </a:lnSpc>
                <a:spcBef>
                  <a:spcPts val="612"/>
                </a:spcBef>
                <a:spcAft>
                  <a:spcPct val="0"/>
                </a:spcAft>
                <a:buFontTx/>
                <a:buAutoNum type="arabicPeriod"/>
              </a:pPr>
              <a:r>
                <a:rPr lang="ru-RU" sz="1361" spc="18" dirty="0">
                  <a:solidFill>
                    <a:srgbClr val="0922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Займы предоставляются субъектам МСП и самозанятым Ленинградской области</a:t>
              </a:r>
            </a:p>
            <a:p>
              <a:pPr marR="848554" defTabSz="414772" fontAlgn="base">
                <a:lnSpc>
                  <a:spcPts val="1542"/>
                </a:lnSpc>
                <a:spcBef>
                  <a:spcPts val="612"/>
                </a:spcBef>
                <a:spcAft>
                  <a:spcPct val="0"/>
                </a:spcAft>
                <a:buFontTx/>
                <a:buAutoNum type="arabicPeriod"/>
              </a:pPr>
              <a:r>
                <a:rPr lang="ru-RU" sz="1361" spc="45" dirty="0">
                  <a:solidFill>
                    <a:srgbClr val="0922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Срок действия займа не более 36 мес (в период режима повышенной готовности – 24 мес)</a:t>
              </a:r>
            </a:p>
            <a:p>
              <a:pPr marR="848554" defTabSz="414772" fontAlgn="base">
                <a:lnSpc>
                  <a:spcPts val="1542"/>
                </a:lnSpc>
                <a:spcBef>
                  <a:spcPts val="612"/>
                </a:spcBef>
                <a:spcAft>
                  <a:spcPct val="0"/>
                </a:spcAft>
                <a:buFontTx/>
                <a:buAutoNum type="arabicPeriod"/>
              </a:pPr>
              <a:r>
                <a:rPr lang="ru-RU" sz="1361" spc="45" dirty="0">
                  <a:solidFill>
                    <a:srgbClr val="0922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Целевое расходование средств за 90 </a:t>
              </a:r>
              <a:r>
                <a:rPr lang="ru-RU" sz="1361" spc="45" dirty="0" err="1">
                  <a:solidFill>
                    <a:srgbClr val="0922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дн</a:t>
              </a:r>
              <a:r>
                <a:rPr lang="ru-RU" sz="1361" spc="45" dirty="0">
                  <a:solidFill>
                    <a:srgbClr val="0922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239646" defTabSz="414772" fontAlgn="base">
                <a:lnSpc>
                  <a:spcPts val="1597"/>
                </a:lnSpc>
                <a:spcBef>
                  <a:spcPct val="0"/>
                </a:spcBef>
                <a:spcAft>
                  <a:spcPct val="0"/>
                </a:spcAft>
              </a:pPr>
              <a:endParaRPr sz="1361" dirty="0">
                <a:solidFill>
                  <a:prstClr val="black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88" name="Группа 87">
            <a:extLst>
              <a:ext uri="{FF2B5EF4-FFF2-40B4-BE49-F238E27FC236}">
                <a16:creationId xmlns:a16="http://schemas.microsoft.com/office/drawing/2014/main" id="{0C40A74A-8050-4997-9DB0-58320166BD79}"/>
              </a:ext>
            </a:extLst>
          </p:cNvPr>
          <p:cNvGrpSpPr/>
          <p:nvPr/>
        </p:nvGrpSpPr>
        <p:grpSpPr>
          <a:xfrm>
            <a:off x="6031667" y="1378782"/>
            <a:ext cx="4749393" cy="2239739"/>
            <a:chOff x="119464" y="1199853"/>
            <a:chExt cx="5235326" cy="2468898"/>
          </a:xfrm>
        </p:grpSpPr>
        <p:sp>
          <p:nvSpPr>
            <p:cNvPr id="89" name="object 2">
              <a:extLst>
                <a:ext uri="{FF2B5EF4-FFF2-40B4-BE49-F238E27FC236}">
                  <a16:creationId xmlns:a16="http://schemas.microsoft.com/office/drawing/2014/main" id="{742541E0-876E-4850-81C8-BFAF29E46D9B}"/>
                </a:ext>
              </a:extLst>
            </p:cNvPr>
            <p:cNvSpPr/>
            <p:nvPr/>
          </p:nvSpPr>
          <p:spPr>
            <a:xfrm>
              <a:off x="119464" y="1199853"/>
              <a:ext cx="5108447" cy="246889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94000">
                  <a:schemeClr val="bg1">
                    <a:lumMod val="85000"/>
                  </a:schemeClr>
                </a:gs>
                <a:gs pos="61463">
                  <a:schemeClr val="bg1">
                    <a:lumMod val="85000"/>
                  </a:schemeClr>
                </a:gs>
                <a:gs pos="33746">
                  <a:schemeClr val="bg1"/>
                </a:gs>
                <a:gs pos="100000">
                  <a:srgbClr val="ED5338"/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</a:gradFill>
          </p:spPr>
          <p:txBody>
            <a:bodyPr wrap="square" lIns="0" tIns="0" rIns="0" bIns="0" rtlCol="0"/>
            <a:lstStyle/>
            <a:p>
              <a:pPr defTabSz="414772" fontAlgn="base">
                <a:spcBef>
                  <a:spcPct val="0"/>
                </a:spcBef>
                <a:spcAft>
                  <a:spcPct val="0"/>
                </a:spcAft>
              </a:pPr>
              <a:endParaRPr sz="1633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0" name="object 3">
              <a:extLst>
                <a:ext uri="{FF2B5EF4-FFF2-40B4-BE49-F238E27FC236}">
                  <a16:creationId xmlns:a16="http://schemas.microsoft.com/office/drawing/2014/main" id="{22272D24-21A7-4326-9181-C69E5F09000A}"/>
                </a:ext>
              </a:extLst>
            </p:cNvPr>
            <p:cNvSpPr txBox="1"/>
            <p:nvPr/>
          </p:nvSpPr>
          <p:spPr>
            <a:xfrm>
              <a:off x="246343" y="1393286"/>
              <a:ext cx="5108447" cy="2038222"/>
            </a:xfrm>
            <a:prstGeom prst="rect">
              <a:avLst/>
            </a:prstGeom>
            <a:solidFill>
              <a:srgbClr val="FFFFFF"/>
            </a:solidFill>
          </p:spPr>
          <p:txBody>
            <a:bodyPr vert="horz" wrap="square" lIns="0" tIns="48965" rIns="0" bIns="0" rtlCol="0">
              <a:spAutoFit/>
            </a:bodyPr>
            <a:lstStyle/>
            <a:p>
              <a:pPr marL="101389" defTabSz="414772" fontAlgn="base">
                <a:spcBef>
                  <a:spcPts val="386"/>
                </a:spcBef>
                <a:spcAft>
                  <a:spcPct val="0"/>
                </a:spcAft>
              </a:pPr>
              <a:r>
                <a:rPr lang="ru-RU" sz="1361" b="1" spc="172" dirty="0">
                  <a:solidFill>
                    <a:srgbClr val="DB05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ЦЕЛИ</a:t>
              </a:r>
              <a:endParaRPr sz="136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R="848554" defTabSz="414772" fontAlgn="base">
                <a:lnSpc>
                  <a:spcPts val="1542"/>
                </a:lnSpc>
                <a:spcBef>
                  <a:spcPts val="612"/>
                </a:spcBef>
                <a:spcAft>
                  <a:spcPct val="0"/>
                </a:spcAft>
                <a:buFontTx/>
                <a:buAutoNum type="arabicPeriod"/>
              </a:pPr>
              <a:r>
                <a:rPr lang="ru-RU" sz="1361" spc="18" dirty="0">
                  <a:solidFill>
                    <a:srgbClr val="0922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Оборотные средства</a:t>
              </a:r>
            </a:p>
            <a:p>
              <a:pPr marR="848554" defTabSz="414772" fontAlgn="base">
                <a:lnSpc>
                  <a:spcPts val="1542"/>
                </a:lnSpc>
                <a:spcBef>
                  <a:spcPts val="612"/>
                </a:spcBef>
                <a:spcAft>
                  <a:spcPct val="0"/>
                </a:spcAft>
                <a:buFontTx/>
                <a:buAutoNum type="arabicPeriod"/>
              </a:pPr>
              <a:r>
                <a:rPr lang="ru-RU" sz="1361" spc="45" dirty="0">
                  <a:solidFill>
                    <a:srgbClr val="0922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Инвестиции, в т.ч. помещения для </a:t>
              </a:r>
              <a:r>
                <a:rPr lang="ru-RU" sz="1361" spc="45" dirty="0" err="1">
                  <a:solidFill>
                    <a:srgbClr val="0922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соцбизнеса</a:t>
              </a:r>
              <a:r>
                <a:rPr lang="ru-RU" sz="1361" spc="45" dirty="0">
                  <a:solidFill>
                    <a:srgbClr val="0922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(продукт «Соципотека»)</a:t>
              </a:r>
            </a:p>
            <a:p>
              <a:pPr marR="848554" defTabSz="414772" fontAlgn="base">
                <a:lnSpc>
                  <a:spcPts val="1542"/>
                </a:lnSpc>
                <a:spcBef>
                  <a:spcPts val="612"/>
                </a:spcBef>
                <a:spcAft>
                  <a:spcPct val="0"/>
                </a:spcAft>
                <a:buFontTx/>
                <a:buAutoNum type="arabicPeriod"/>
              </a:pPr>
              <a:r>
                <a:rPr lang="ru-RU" sz="1361" spc="45" dirty="0">
                  <a:solidFill>
                    <a:srgbClr val="0922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Исполнение </a:t>
              </a:r>
              <a:r>
                <a:rPr lang="ru-RU" sz="1361" spc="45" dirty="0" err="1">
                  <a:solidFill>
                    <a:srgbClr val="0922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гос.контрактов</a:t>
              </a:r>
              <a:endParaRPr lang="ru-RU" sz="1361" spc="45" dirty="0">
                <a:solidFill>
                  <a:srgbClr val="09223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R="848554" defTabSz="414772" fontAlgn="base">
                <a:lnSpc>
                  <a:spcPts val="1542"/>
                </a:lnSpc>
                <a:spcBef>
                  <a:spcPts val="612"/>
                </a:spcBef>
                <a:spcAft>
                  <a:spcPts val="907"/>
                </a:spcAft>
                <a:buFontTx/>
                <a:buAutoNum type="arabicPeriod"/>
              </a:pPr>
              <a:r>
                <a:rPr lang="ru-RU" sz="1361" spc="45" dirty="0">
                  <a:solidFill>
                    <a:srgbClr val="09223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Начало деятельности, в т.ч. по франшизе</a:t>
              </a:r>
            </a:p>
            <a:p>
              <a:pPr marL="239646" defTabSz="414772" fontAlgn="base">
                <a:lnSpc>
                  <a:spcPts val="1597"/>
                </a:lnSpc>
                <a:spcBef>
                  <a:spcPct val="0"/>
                </a:spcBef>
                <a:spcAft>
                  <a:spcPct val="0"/>
                </a:spcAft>
              </a:pPr>
              <a:endParaRPr sz="1361" dirty="0">
                <a:solidFill>
                  <a:prstClr val="black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97" name="Группа 51">
            <a:extLst>
              <a:ext uri="{FF2B5EF4-FFF2-40B4-BE49-F238E27FC236}">
                <a16:creationId xmlns:a16="http://schemas.microsoft.com/office/drawing/2014/main" id="{6805EED8-E636-471A-B50D-49FC71379003}"/>
              </a:ext>
            </a:extLst>
          </p:cNvPr>
          <p:cNvGrpSpPr>
            <a:grpSpLocks/>
          </p:cNvGrpSpPr>
          <p:nvPr/>
        </p:nvGrpSpPr>
        <p:grpSpPr bwMode="auto">
          <a:xfrm>
            <a:off x="1290334" y="3969051"/>
            <a:ext cx="9397247" cy="1440023"/>
            <a:chOff x="961999" y="3311226"/>
            <a:chExt cx="3629342" cy="788903"/>
          </a:xfrm>
        </p:grpSpPr>
        <p:sp>
          <p:nvSpPr>
            <p:cNvPr id="99" name="Прямоугольник 98">
              <a:extLst>
                <a:ext uri="{FF2B5EF4-FFF2-40B4-BE49-F238E27FC236}">
                  <a16:creationId xmlns:a16="http://schemas.microsoft.com/office/drawing/2014/main" id="{30381759-A19B-4AFD-944E-7AA307D1AD66}"/>
                </a:ext>
              </a:extLst>
            </p:cNvPr>
            <p:cNvSpPr/>
            <p:nvPr/>
          </p:nvSpPr>
          <p:spPr>
            <a:xfrm>
              <a:off x="994990" y="3311226"/>
              <a:ext cx="3596351" cy="788903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14772">
                <a:defRPr/>
              </a:pPr>
              <a:endParaRPr lang="ru-RU" sz="1432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0" name="Прямоугольник 99">
              <a:extLst>
                <a:ext uri="{FF2B5EF4-FFF2-40B4-BE49-F238E27FC236}">
                  <a16:creationId xmlns:a16="http://schemas.microsoft.com/office/drawing/2014/main" id="{6343A825-D032-4285-B52A-B51A1D62A4CD}"/>
                </a:ext>
              </a:extLst>
            </p:cNvPr>
            <p:cNvSpPr/>
            <p:nvPr/>
          </p:nvSpPr>
          <p:spPr>
            <a:xfrm>
              <a:off x="988057" y="3311226"/>
              <a:ext cx="257196" cy="788903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14772">
                <a:defRPr/>
              </a:pPr>
              <a:endParaRPr lang="ru-RU" sz="1432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1" name="TextBox 54">
              <a:extLst>
                <a:ext uri="{FF2B5EF4-FFF2-40B4-BE49-F238E27FC236}">
                  <a16:creationId xmlns:a16="http://schemas.microsoft.com/office/drawing/2014/main" id="{303E085B-1C82-4642-834D-13E3BDF83A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1999" y="3499890"/>
              <a:ext cx="399763" cy="318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414772" fontAlgn="base">
                <a:spcBef>
                  <a:spcPct val="0"/>
                </a:spcBef>
                <a:spcAft>
                  <a:spcPct val="0"/>
                </a:spcAft>
              </a:pPr>
              <a:endParaRPr lang="ru-RU" sz="1270" dirty="0">
                <a:solidFill>
                  <a:srgbClr val="F7F2E5"/>
                </a:solidFill>
                <a:latin typeface="Arial Black" pitchFamily="34" charset="0"/>
                <a:cs typeface="Arial" charset="0"/>
              </a:endParaRPr>
            </a:p>
          </p:txBody>
        </p:sp>
      </p:grpSp>
      <p:sp>
        <p:nvSpPr>
          <p:cNvPr id="98" name="Прямоугольник 55">
            <a:extLst>
              <a:ext uri="{FF2B5EF4-FFF2-40B4-BE49-F238E27FC236}">
                <a16:creationId xmlns:a16="http://schemas.microsoft.com/office/drawing/2014/main" id="{A54BC615-EC04-4D74-B482-AD50812FE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881" y="4059262"/>
            <a:ext cx="8944402" cy="133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defTabSz="414772" fontAlgn="base">
              <a:spcBef>
                <a:spcPct val="0"/>
              </a:spcBef>
              <a:spcAft>
                <a:spcPts val="476"/>
              </a:spcAft>
            </a:pPr>
            <a:r>
              <a:rPr lang="ru-RU" sz="1452" b="1" dirty="0">
                <a:solidFill>
                  <a:srgbClr val="562212"/>
                </a:solidFill>
                <a:latin typeface="Arial" charset="0"/>
                <a:cs typeface="Arial" charset="0"/>
              </a:rPr>
              <a:t>Приоритетные проекты (снижение ставки):</a:t>
            </a:r>
          </a:p>
          <a:p>
            <a:pPr algn="ctr" defTabSz="414772" fontAlgn="base">
              <a:spcBef>
                <a:spcPct val="0"/>
              </a:spcBef>
              <a:spcAft>
                <a:spcPts val="476"/>
              </a:spcAft>
            </a:pPr>
            <a:endParaRPr lang="ru-RU" sz="1452" b="1" dirty="0">
              <a:solidFill>
                <a:srgbClr val="562212"/>
              </a:solidFill>
              <a:latin typeface="Arial" charset="0"/>
              <a:cs typeface="Arial" charset="0"/>
            </a:endParaRPr>
          </a:p>
          <a:p>
            <a:pPr algn="ctr" defTabSz="414772" fontAlgn="base">
              <a:spcBef>
                <a:spcPct val="0"/>
              </a:spcBef>
              <a:spcAft>
                <a:spcPts val="476"/>
              </a:spcAft>
            </a:pPr>
            <a:r>
              <a:rPr lang="ru-RU" sz="1452" b="1" dirty="0">
                <a:solidFill>
                  <a:srgbClr val="562212"/>
                </a:solidFill>
                <a:latin typeface="Arial" charset="0"/>
                <a:cs typeface="Arial" charset="0"/>
              </a:rPr>
              <a:t>действует в моногороде, резидент </a:t>
            </a:r>
            <a:r>
              <a:rPr lang="ru-RU" sz="1452" b="1" dirty="0" err="1">
                <a:solidFill>
                  <a:srgbClr val="562212"/>
                </a:solidFill>
                <a:latin typeface="Arial" charset="0"/>
                <a:cs typeface="Arial" charset="0"/>
              </a:rPr>
              <a:t>промпарка</a:t>
            </a:r>
            <a:r>
              <a:rPr lang="ru-RU" sz="1452" b="1" dirty="0">
                <a:solidFill>
                  <a:srgbClr val="562212"/>
                </a:solidFill>
                <a:latin typeface="Arial" charset="0"/>
                <a:cs typeface="Arial" charset="0"/>
              </a:rPr>
              <a:t>, СХППК, действующий экспортер, женский бизнес (ЕИО или </a:t>
            </a:r>
            <a:r>
              <a:rPr lang="en-US" sz="1452" b="1" dirty="0">
                <a:solidFill>
                  <a:srgbClr val="562212"/>
                </a:solidFill>
                <a:latin typeface="Arial" charset="0"/>
                <a:cs typeface="Arial" charset="0"/>
              </a:rPr>
              <a:t>&gt;50% </a:t>
            </a:r>
            <a:r>
              <a:rPr lang="ru-RU" sz="1452" b="1" dirty="0">
                <a:solidFill>
                  <a:srgbClr val="562212"/>
                </a:solidFill>
                <a:latin typeface="Arial" charset="0"/>
                <a:cs typeface="Arial" charset="0"/>
              </a:rPr>
              <a:t>в УК), социальный предприниматель, осуществляет деятельность в сфере туризма, экологии, спорта, создан лицом старше 45 лет и действует менее года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ABB67F4-2990-4D4E-83C6-4E5BB4E3D4EA}"/>
              </a:ext>
            </a:extLst>
          </p:cNvPr>
          <p:cNvSpPr/>
          <p:nvPr/>
        </p:nvSpPr>
        <p:spPr>
          <a:xfrm>
            <a:off x="7799521" y="6188330"/>
            <a:ext cx="2279214" cy="343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633" dirty="0">
                <a:solidFill>
                  <a:prstClr val="black"/>
                </a:solidFill>
                <a:latin typeface="Arial" charset="0"/>
                <a:cs typeface="Arial" charset="0"/>
                <a:hlinkClick r:id="rId4"/>
              </a:rPr>
              <a:t>Получить микрозайм </a:t>
            </a:r>
            <a:endParaRPr lang="ru-RU" sz="1633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pSp>
        <p:nvGrpSpPr>
          <p:cNvPr id="112" name="Группа 51">
            <a:extLst>
              <a:ext uri="{FF2B5EF4-FFF2-40B4-BE49-F238E27FC236}">
                <a16:creationId xmlns:a16="http://schemas.microsoft.com/office/drawing/2014/main" id="{7612E03A-BFA9-465B-A034-37175594D246}"/>
              </a:ext>
            </a:extLst>
          </p:cNvPr>
          <p:cNvGrpSpPr>
            <a:grpSpLocks/>
          </p:cNvGrpSpPr>
          <p:nvPr/>
        </p:nvGrpSpPr>
        <p:grpSpPr bwMode="auto">
          <a:xfrm>
            <a:off x="5421906" y="5727319"/>
            <a:ext cx="2106080" cy="1014134"/>
            <a:chOff x="961999" y="3499890"/>
            <a:chExt cx="3691282" cy="574398"/>
          </a:xfrm>
        </p:grpSpPr>
        <p:sp>
          <p:nvSpPr>
            <p:cNvPr id="114" name="Прямоугольник 113">
              <a:extLst>
                <a:ext uri="{FF2B5EF4-FFF2-40B4-BE49-F238E27FC236}">
                  <a16:creationId xmlns:a16="http://schemas.microsoft.com/office/drawing/2014/main" id="{65C0F591-A283-4318-A252-9B298FBF17B7}"/>
                </a:ext>
              </a:extLst>
            </p:cNvPr>
            <p:cNvSpPr/>
            <p:nvPr/>
          </p:nvSpPr>
          <p:spPr>
            <a:xfrm>
              <a:off x="994990" y="3742189"/>
              <a:ext cx="3658291" cy="332099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14772">
                <a:defRPr/>
              </a:pPr>
              <a:endParaRPr lang="ru-RU" sz="1432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5" name="Прямоугольник 114">
              <a:extLst>
                <a:ext uri="{FF2B5EF4-FFF2-40B4-BE49-F238E27FC236}">
                  <a16:creationId xmlns:a16="http://schemas.microsoft.com/office/drawing/2014/main" id="{B1253B5B-5036-4817-B100-E89C5BD91E97}"/>
                </a:ext>
              </a:extLst>
            </p:cNvPr>
            <p:cNvSpPr/>
            <p:nvPr/>
          </p:nvSpPr>
          <p:spPr>
            <a:xfrm>
              <a:off x="994987" y="3734729"/>
              <a:ext cx="272489" cy="339559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14772">
                <a:defRPr/>
              </a:pPr>
              <a:endParaRPr lang="ru-RU" sz="1432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6" name="TextBox 54">
              <a:extLst>
                <a:ext uri="{FF2B5EF4-FFF2-40B4-BE49-F238E27FC236}">
                  <a16:creationId xmlns:a16="http://schemas.microsoft.com/office/drawing/2014/main" id="{C6F66ADE-C33F-4FB3-B01B-3DD8D84BF5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1999" y="3499890"/>
              <a:ext cx="399763" cy="318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414772" fontAlgn="base">
                <a:spcBef>
                  <a:spcPct val="0"/>
                </a:spcBef>
                <a:spcAft>
                  <a:spcPct val="0"/>
                </a:spcAft>
              </a:pPr>
              <a:endParaRPr lang="ru-RU" sz="1270" dirty="0">
                <a:solidFill>
                  <a:srgbClr val="F7F2E5"/>
                </a:solidFill>
                <a:latin typeface="Arial Black" pitchFamily="34" charset="0"/>
                <a:cs typeface="Arial" charset="0"/>
              </a:endParaRPr>
            </a:p>
          </p:txBody>
        </p:sp>
      </p:grpSp>
      <p:sp>
        <p:nvSpPr>
          <p:cNvPr id="113" name="Прямоугольник 55">
            <a:extLst>
              <a:ext uri="{FF2B5EF4-FFF2-40B4-BE49-F238E27FC236}">
                <a16:creationId xmlns:a16="http://schemas.microsoft.com/office/drawing/2014/main" id="{61496022-A611-4131-B9EE-EF7D24097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204" y="6137656"/>
            <a:ext cx="2122455" cy="59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defTabSz="414772" fontAlgn="base">
              <a:spcBef>
                <a:spcPct val="0"/>
              </a:spcBef>
              <a:spcAft>
                <a:spcPts val="476"/>
              </a:spcAft>
            </a:pPr>
            <a:r>
              <a:rPr lang="ru-RU" sz="1633" b="1" dirty="0">
                <a:solidFill>
                  <a:srgbClr val="562212"/>
                </a:solidFill>
                <a:latin typeface="Arial" charset="0"/>
                <a:cs typeface="Arial" charset="0"/>
              </a:rPr>
              <a:t>Подача заявки на 813</a:t>
            </a:r>
            <a:r>
              <a:rPr lang="en-US" sz="1633" b="1" dirty="0">
                <a:solidFill>
                  <a:srgbClr val="562212"/>
                </a:solidFill>
                <a:latin typeface="Arial" charset="0"/>
                <a:cs typeface="Arial" charset="0"/>
              </a:rPr>
              <a:t>.ru</a:t>
            </a:r>
            <a:endParaRPr lang="ru-RU" sz="1633" b="1" dirty="0">
              <a:solidFill>
                <a:srgbClr val="56221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461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3A9F03DD-63C3-4368-AFC6-D38B0C074E30}"/>
              </a:ext>
            </a:extLst>
          </p:cNvPr>
          <p:cNvSpPr/>
          <p:nvPr/>
        </p:nvSpPr>
        <p:spPr>
          <a:xfrm>
            <a:off x="1499192" y="6387772"/>
            <a:ext cx="9165263" cy="3439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4000">
                <a:schemeClr val="bg1">
                  <a:lumMod val="85000"/>
                </a:schemeClr>
              </a:gs>
              <a:gs pos="61463">
                <a:schemeClr val="bg1">
                  <a:lumMod val="85000"/>
                </a:schemeClr>
              </a:gs>
              <a:gs pos="33746">
                <a:schemeClr val="bg1"/>
              </a:gs>
              <a:gs pos="100000">
                <a:srgbClr val="ED5338"/>
              </a:gs>
              <a:gs pos="100000">
                <a:schemeClr val="bg1">
                  <a:lumMod val="95000"/>
                </a:schemeClr>
              </a:gs>
            </a:gsLst>
            <a:lin ang="10800000" scaled="1"/>
            <a:tileRect/>
          </a:gradFill>
          <a:ln>
            <a:noFill/>
          </a:ln>
          <a:effectLst>
            <a:reflection blurRad="12700" stA="25000" endPos="3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endParaRPr lang="ru-RU" sz="1633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8" name="Рисунок 14"/>
          <p:cNvPicPr>
            <a:picLocks noChangeAspect="1"/>
          </p:cNvPicPr>
          <p:nvPr/>
        </p:nvPicPr>
        <p:blipFill>
          <a:blip r:embed="rId3"/>
          <a:srcRect l="49445" t="-76" r="217" b="-2"/>
          <a:stretch>
            <a:fillRect/>
          </a:stretch>
        </p:blipFill>
        <p:spPr bwMode="auto">
          <a:xfrm rot="-5400000">
            <a:off x="2383395" y="4896310"/>
            <a:ext cx="1458873" cy="289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Овал 18"/>
          <p:cNvSpPr/>
          <p:nvPr/>
        </p:nvSpPr>
        <p:spPr>
          <a:xfrm>
            <a:off x="6526444" y="-552872"/>
            <a:ext cx="1153055" cy="1153055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6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61D2273-B335-47C7-AFF9-12DEABA7399B}"/>
              </a:ext>
            </a:extLst>
          </p:cNvPr>
          <p:cNvSpPr/>
          <p:nvPr/>
        </p:nvSpPr>
        <p:spPr>
          <a:xfrm>
            <a:off x="1499196" y="829528"/>
            <a:ext cx="9165263" cy="343950"/>
          </a:xfrm>
          <a:prstGeom prst="rect">
            <a:avLst/>
          </a:prstGeom>
          <a:solidFill>
            <a:srgbClr val="ED5338"/>
          </a:solidFill>
          <a:ln>
            <a:noFill/>
          </a:ln>
          <a:effectLst>
            <a:reflection blurRad="12700" stA="25000" endPos="3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endParaRPr lang="ru-RU" sz="1633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AC93E6E1-C83B-4F5D-B26A-33FC722A50A8}"/>
              </a:ext>
            </a:extLst>
          </p:cNvPr>
          <p:cNvGrpSpPr/>
          <p:nvPr/>
        </p:nvGrpSpPr>
        <p:grpSpPr>
          <a:xfrm>
            <a:off x="1499192" y="1683773"/>
            <a:ext cx="9179438" cy="4605368"/>
            <a:chOff x="278777" y="1648149"/>
            <a:chExt cx="10118630" cy="5076565"/>
          </a:xfrm>
        </p:grpSpPr>
        <p:sp>
          <p:nvSpPr>
            <p:cNvPr id="62" name="Прямоугольник 61">
              <a:extLst>
                <a:ext uri="{FF2B5EF4-FFF2-40B4-BE49-F238E27FC236}">
                  <a16:creationId xmlns:a16="http://schemas.microsoft.com/office/drawing/2014/main" id="{BAFA156F-AD6A-44B3-B2E6-96676419D675}"/>
                </a:ext>
              </a:extLst>
            </p:cNvPr>
            <p:cNvSpPr/>
            <p:nvPr/>
          </p:nvSpPr>
          <p:spPr>
            <a:xfrm>
              <a:off x="294402" y="3978318"/>
              <a:ext cx="10103005" cy="37914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94000">
                  <a:schemeClr val="bg1">
                    <a:lumMod val="85000"/>
                  </a:schemeClr>
                </a:gs>
                <a:gs pos="61463">
                  <a:schemeClr val="bg1">
                    <a:lumMod val="85000"/>
                  </a:schemeClr>
                </a:gs>
                <a:gs pos="33746">
                  <a:schemeClr val="bg1"/>
                </a:gs>
                <a:gs pos="100000">
                  <a:srgbClr val="ED5338"/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reflection blurRad="12700" stA="25000" endPos="360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 fontAlgn="base">
                <a:spcBef>
                  <a:spcPct val="0"/>
                </a:spcBef>
                <a:spcAft>
                  <a:spcPct val="0"/>
                </a:spcAft>
              </a:pPr>
              <a:endParaRPr lang="ru-RU" sz="1633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8" name="Прямоугольник 67">
              <a:extLst>
                <a:ext uri="{FF2B5EF4-FFF2-40B4-BE49-F238E27FC236}">
                  <a16:creationId xmlns:a16="http://schemas.microsoft.com/office/drawing/2014/main" id="{FA5E7F52-C939-4E8A-AACC-8F1FF140A329}"/>
                </a:ext>
              </a:extLst>
            </p:cNvPr>
            <p:cNvSpPr/>
            <p:nvPr/>
          </p:nvSpPr>
          <p:spPr>
            <a:xfrm>
              <a:off x="278777" y="4475628"/>
              <a:ext cx="10103005" cy="37914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94000">
                  <a:schemeClr val="bg1">
                    <a:lumMod val="85000"/>
                  </a:schemeClr>
                </a:gs>
                <a:gs pos="61463">
                  <a:schemeClr val="bg1">
                    <a:lumMod val="85000"/>
                  </a:schemeClr>
                </a:gs>
                <a:gs pos="33746">
                  <a:schemeClr val="bg1"/>
                </a:gs>
                <a:gs pos="100000">
                  <a:srgbClr val="ED5338"/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reflection blurRad="12700" stA="25000" endPos="360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 fontAlgn="base">
                <a:spcBef>
                  <a:spcPct val="0"/>
                </a:spcBef>
                <a:spcAft>
                  <a:spcPct val="0"/>
                </a:spcAft>
              </a:pPr>
              <a:endParaRPr lang="ru-RU" sz="1633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6BD079B-3D77-4019-A0BE-96009FBA4AB6}"/>
                </a:ext>
              </a:extLst>
            </p:cNvPr>
            <p:cNvSpPr txBox="1"/>
            <p:nvPr/>
          </p:nvSpPr>
          <p:spPr>
            <a:xfrm>
              <a:off x="597692" y="4475628"/>
              <a:ext cx="3057641" cy="378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1477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3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Рабочие места инвалидов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97D6C92-EE62-46C9-8215-AB016586D466}"/>
                </a:ext>
              </a:extLst>
            </p:cNvPr>
            <p:cNvSpPr txBox="1"/>
            <p:nvPr/>
          </p:nvSpPr>
          <p:spPr>
            <a:xfrm>
              <a:off x="3562801" y="4452512"/>
              <a:ext cx="1416206" cy="378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1477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3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50 - 250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16B8154-D065-47CA-90D6-747AF2EFCBE2}"/>
                </a:ext>
              </a:extLst>
            </p:cNvPr>
            <p:cNvSpPr txBox="1"/>
            <p:nvPr/>
          </p:nvSpPr>
          <p:spPr>
            <a:xfrm>
              <a:off x="6768789" y="4531386"/>
              <a:ext cx="3504821" cy="2865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1477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089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Без залога</a:t>
              </a:r>
            </a:p>
          </p:txBody>
        </p:sp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id="{00994E55-79CE-48E8-B521-09F264510FA0}"/>
                </a:ext>
              </a:extLst>
            </p:cNvPr>
            <p:cNvSpPr/>
            <p:nvPr/>
          </p:nvSpPr>
          <p:spPr>
            <a:xfrm>
              <a:off x="278780" y="3544307"/>
              <a:ext cx="10103005" cy="37914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94000">
                  <a:schemeClr val="bg1">
                    <a:lumMod val="85000"/>
                  </a:schemeClr>
                </a:gs>
                <a:gs pos="61463">
                  <a:schemeClr val="bg1">
                    <a:lumMod val="85000"/>
                  </a:schemeClr>
                </a:gs>
                <a:gs pos="33746">
                  <a:schemeClr val="bg1"/>
                </a:gs>
                <a:gs pos="100000">
                  <a:srgbClr val="ED5338"/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reflection blurRad="12700" stA="25000" endPos="360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 fontAlgn="base">
                <a:spcBef>
                  <a:spcPct val="0"/>
                </a:spcBef>
                <a:spcAft>
                  <a:spcPct val="0"/>
                </a:spcAft>
              </a:pPr>
              <a:endParaRPr lang="ru-RU" sz="1633" dirty="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2C6D5DE8-DD1A-4795-91F0-4EA59B1EAAAE}"/>
                </a:ext>
              </a:extLst>
            </p:cNvPr>
            <p:cNvGrpSpPr/>
            <p:nvPr/>
          </p:nvGrpSpPr>
          <p:grpSpPr>
            <a:xfrm>
              <a:off x="294402" y="1648149"/>
              <a:ext cx="10103005" cy="379141"/>
              <a:chOff x="294402" y="1648149"/>
              <a:chExt cx="10103005" cy="379141"/>
            </a:xfrm>
          </p:grpSpPr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3DC7CCC9-FF24-4455-9809-1277063AF73D}"/>
                  </a:ext>
                </a:extLst>
              </p:cNvPr>
              <p:cNvSpPr/>
              <p:nvPr/>
            </p:nvSpPr>
            <p:spPr>
              <a:xfrm>
                <a:off x="294402" y="1648149"/>
                <a:ext cx="10103005" cy="37914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4000">
                    <a:schemeClr val="bg1">
                      <a:lumMod val="85000"/>
                    </a:schemeClr>
                  </a:gs>
                  <a:gs pos="61463">
                    <a:schemeClr val="bg1">
                      <a:lumMod val="85000"/>
                    </a:schemeClr>
                  </a:gs>
                  <a:gs pos="33746">
                    <a:schemeClr val="bg1"/>
                  </a:gs>
                  <a:gs pos="100000">
                    <a:srgbClr val="ED5338"/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reflection blurRad="12700" stA="25000" endPos="360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633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2DB2FCC-BF5A-48E6-8730-B888BD9B0EFF}"/>
                  </a:ext>
                </a:extLst>
              </p:cNvPr>
              <p:cNvSpPr txBox="1"/>
              <p:nvPr/>
            </p:nvSpPr>
            <p:spPr>
              <a:xfrm>
                <a:off x="613317" y="1648149"/>
                <a:ext cx="2587083" cy="378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33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Стандарт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9360110-4DEF-4FAD-91D3-64B3D6F2B8B0}"/>
                  </a:ext>
                </a:extLst>
              </p:cNvPr>
              <p:cNvSpPr txBox="1"/>
              <p:nvPr/>
            </p:nvSpPr>
            <p:spPr>
              <a:xfrm>
                <a:off x="3583400" y="1648149"/>
                <a:ext cx="1416206" cy="378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33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50 - 3 000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DCDB412-5B32-42A5-9457-799DB66B3BB5}"/>
                  </a:ext>
                </a:extLst>
              </p:cNvPr>
              <p:cNvSpPr txBox="1"/>
              <p:nvPr/>
            </p:nvSpPr>
            <p:spPr>
              <a:xfrm>
                <a:off x="6768790" y="1703907"/>
                <a:ext cx="3520445" cy="286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089" dirty="0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7" name="Группа 36">
              <a:extLst>
                <a:ext uri="{FF2B5EF4-FFF2-40B4-BE49-F238E27FC236}">
                  <a16:creationId xmlns:a16="http://schemas.microsoft.com/office/drawing/2014/main" id="{06FB2D77-BE26-432C-93D3-4A5A5128B760}"/>
                </a:ext>
              </a:extLst>
            </p:cNvPr>
            <p:cNvGrpSpPr/>
            <p:nvPr/>
          </p:nvGrpSpPr>
          <p:grpSpPr>
            <a:xfrm>
              <a:off x="294402" y="2091744"/>
              <a:ext cx="10103005" cy="471298"/>
              <a:chOff x="294402" y="1592163"/>
              <a:chExt cx="10103005" cy="471298"/>
            </a:xfrm>
          </p:grpSpPr>
          <p:sp>
            <p:nvSpPr>
              <p:cNvPr id="38" name="Прямоугольник 37">
                <a:extLst>
                  <a:ext uri="{FF2B5EF4-FFF2-40B4-BE49-F238E27FC236}">
                    <a16:creationId xmlns:a16="http://schemas.microsoft.com/office/drawing/2014/main" id="{DB811B13-B62E-4FE9-B22D-28E786196FFA}"/>
                  </a:ext>
                </a:extLst>
              </p:cNvPr>
              <p:cNvSpPr/>
              <p:nvPr/>
            </p:nvSpPr>
            <p:spPr>
              <a:xfrm>
                <a:off x="294402" y="1648149"/>
                <a:ext cx="10103005" cy="37914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4000">
                    <a:schemeClr val="bg1">
                      <a:lumMod val="85000"/>
                    </a:schemeClr>
                  </a:gs>
                  <a:gs pos="61463">
                    <a:schemeClr val="bg1">
                      <a:lumMod val="85000"/>
                    </a:schemeClr>
                  </a:gs>
                  <a:gs pos="33746">
                    <a:schemeClr val="bg1"/>
                  </a:gs>
                  <a:gs pos="100000">
                    <a:srgbClr val="ED5338"/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reflection blurRad="12700" stA="25000" endPos="360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633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33E6088-C64C-4F27-9E3A-EF705ECEE246}"/>
                  </a:ext>
                </a:extLst>
              </p:cNvPr>
              <p:cNvSpPr txBox="1"/>
              <p:nvPr/>
            </p:nvSpPr>
            <p:spPr>
              <a:xfrm>
                <a:off x="613317" y="1648149"/>
                <a:ext cx="2587083" cy="378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33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Доверие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C5EB0D0-CDAB-4E93-B48C-0FBDF53BD5B1}"/>
                  </a:ext>
                </a:extLst>
              </p:cNvPr>
              <p:cNvSpPr txBox="1"/>
              <p:nvPr/>
            </p:nvSpPr>
            <p:spPr>
              <a:xfrm>
                <a:off x="3575650" y="1625752"/>
                <a:ext cx="1416206" cy="378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33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50 - 5 000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A3B5AD2-4DD5-42ED-8F4B-4CA4B2629CE2}"/>
                  </a:ext>
                </a:extLst>
              </p:cNvPr>
              <p:cNvSpPr txBox="1"/>
              <p:nvPr/>
            </p:nvSpPr>
            <p:spPr>
              <a:xfrm>
                <a:off x="6798903" y="1592163"/>
                <a:ext cx="3520446" cy="471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89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Без залога, по действующим не менее 1 года микрозаймам</a:t>
                </a:r>
              </a:p>
            </p:txBody>
          </p:sp>
        </p:grpSp>
        <p:grpSp>
          <p:nvGrpSpPr>
            <p:cNvPr id="43" name="Группа 42">
              <a:extLst>
                <a:ext uri="{FF2B5EF4-FFF2-40B4-BE49-F238E27FC236}">
                  <a16:creationId xmlns:a16="http://schemas.microsoft.com/office/drawing/2014/main" id="{7D570C88-FC1C-4F3E-80AE-D541594E5860}"/>
                </a:ext>
              </a:extLst>
            </p:cNvPr>
            <p:cNvGrpSpPr/>
            <p:nvPr/>
          </p:nvGrpSpPr>
          <p:grpSpPr>
            <a:xfrm>
              <a:off x="294402" y="2604933"/>
              <a:ext cx="10103005" cy="387195"/>
              <a:chOff x="294402" y="1648149"/>
              <a:chExt cx="10103005" cy="387195"/>
            </a:xfrm>
          </p:grpSpPr>
          <p:sp>
            <p:nvSpPr>
              <p:cNvPr id="44" name="Прямоугольник 43">
                <a:extLst>
                  <a:ext uri="{FF2B5EF4-FFF2-40B4-BE49-F238E27FC236}">
                    <a16:creationId xmlns:a16="http://schemas.microsoft.com/office/drawing/2014/main" id="{780FD94E-C835-43D6-869A-242CE3BAD333}"/>
                  </a:ext>
                </a:extLst>
              </p:cNvPr>
              <p:cNvSpPr/>
              <p:nvPr/>
            </p:nvSpPr>
            <p:spPr>
              <a:xfrm>
                <a:off x="294402" y="1648149"/>
                <a:ext cx="10103005" cy="37914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4000">
                    <a:schemeClr val="bg1">
                      <a:lumMod val="85000"/>
                    </a:schemeClr>
                  </a:gs>
                  <a:gs pos="61463">
                    <a:schemeClr val="bg1">
                      <a:lumMod val="85000"/>
                    </a:schemeClr>
                  </a:gs>
                  <a:gs pos="33746">
                    <a:schemeClr val="bg1"/>
                  </a:gs>
                  <a:gs pos="100000">
                    <a:srgbClr val="ED5338"/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reflection blurRad="12700" stA="25000" endPos="360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633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9C643A6-DBA8-4A44-A15A-E30274B87482}"/>
                  </a:ext>
                </a:extLst>
              </p:cNvPr>
              <p:cNvSpPr txBox="1"/>
              <p:nvPr/>
            </p:nvSpPr>
            <p:spPr>
              <a:xfrm>
                <a:off x="613317" y="1648149"/>
                <a:ext cx="2587083" cy="378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33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Самозанятый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4CB5E2E-11E0-4455-8C97-C5482EE77945}"/>
                  </a:ext>
                </a:extLst>
              </p:cNvPr>
              <p:cNvSpPr txBox="1"/>
              <p:nvPr/>
            </p:nvSpPr>
            <p:spPr>
              <a:xfrm>
                <a:off x="3568389" y="1656567"/>
                <a:ext cx="1416206" cy="378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33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50 - 500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4696576-7BDE-4CF6-A712-4893287F4004}"/>
                  </a:ext>
                </a:extLst>
              </p:cNvPr>
              <p:cNvSpPr txBox="1"/>
              <p:nvPr/>
            </p:nvSpPr>
            <p:spPr>
              <a:xfrm>
                <a:off x="6768790" y="1703907"/>
                <a:ext cx="3520446" cy="286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89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 до  200 тыс. руб. без залога</a:t>
                </a:r>
              </a:p>
            </p:txBody>
          </p:sp>
        </p:grpSp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2EA18C02-993B-4145-BD63-806458110BDC}"/>
                </a:ext>
              </a:extLst>
            </p:cNvPr>
            <p:cNvSpPr/>
            <p:nvPr/>
          </p:nvSpPr>
          <p:spPr>
            <a:xfrm>
              <a:off x="294402" y="3063024"/>
              <a:ext cx="10103005" cy="379141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94000">
                  <a:schemeClr val="bg1">
                    <a:lumMod val="85000"/>
                  </a:schemeClr>
                </a:gs>
                <a:gs pos="61463">
                  <a:schemeClr val="bg1">
                    <a:lumMod val="85000"/>
                  </a:schemeClr>
                </a:gs>
                <a:gs pos="33746">
                  <a:schemeClr val="bg1"/>
                </a:gs>
                <a:gs pos="100000">
                  <a:srgbClr val="ED5338"/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reflection blurRad="12700" stA="25000" endPos="360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 fontAlgn="base">
                <a:spcBef>
                  <a:spcPct val="0"/>
                </a:spcBef>
                <a:spcAft>
                  <a:spcPct val="0"/>
                </a:spcAft>
              </a:pPr>
              <a:endParaRPr lang="ru-RU" sz="1633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AA6BF50-66AA-40D1-B020-DA94359B45F7}"/>
                </a:ext>
              </a:extLst>
            </p:cNvPr>
            <p:cNvSpPr txBox="1"/>
            <p:nvPr/>
          </p:nvSpPr>
          <p:spPr>
            <a:xfrm>
              <a:off x="613317" y="3063024"/>
              <a:ext cx="2587083" cy="378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1477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3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Старт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40AE959-5B5E-479D-9F1F-92D083A1D507}"/>
                </a:ext>
              </a:extLst>
            </p:cNvPr>
            <p:cNvSpPr txBox="1"/>
            <p:nvPr/>
          </p:nvSpPr>
          <p:spPr>
            <a:xfrm>
              <a:off x="3577257" y="3050488"/>
              <a:ext cx="1416206" cy="378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1477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3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50 - 1 000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296BEDD-9C65-47B4-85E3-5C82A824219E}"/>
                </a:ext>
              </a:extLst>
            </p:cNvPr>
            <p:cNvSpPr txBox="1"/>
            <p:nvPr/>
          </p:nvSpPr>
          <p:spPr>
            <a:xfrm>
              <a:off x="6861336" y="3030336"/>
              <a:ext cx="3427898" cy="898986"/>
            </a:xfrm>
            <a:prstGeom prst="rect">
              <a:avLst/>
            </a:prstGeom>
            <a:noFill/>
            <a:ln>
              <a:solidFill>
                <a:srgbClr val="ED5338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414772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089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МСП существует менее года, требуется бизнес-план, франчайзер </a:t>
              </a:r>
              <a:r>
                <a:rPr lang="en-US" sz="1089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&gt; </a:t>
              </a:r>
              <a:r>
                <a:rPr lang="ru-RU" sz="1089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года, </a:t>
              </a:r>
              <a:r>
                <a:rPr lang="en-US" sz="1089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&gt;</a:t>
              </a:r>
              <a:r>
                <a:rPr lang="ru-RU" sz="1089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 2 франшиз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F359B4C-C515-421A-8C32-14E1A37EE1F4}"/>
                </a:ext>
              </a:extLst>
            </p:cNvPr>
            <p:cNvSpPr txBox="1"/>
            <p:nvPr/>
          </p:nvSpPr>
          <p:spPr>
            <a:xfrm>
              <a:off x="597695" y="3544308"/>
              <a:ext cx="2587083" cy="378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1477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3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Франшиза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B6F385E-54DA-46F8-899F-65B48BE5AFC5}"/>
                </a:ext>
              </a:extLst>
            </p:cNvPr>
            <p:cNvSpPr txBox="1"/>
            <p:nvPr/>
          </p:nvSpPr>
          <p:spPr>
            <a:xfrm>
              <a:off x="3562802" y="3510805"/>
              <a:ext cx="1416206" cy="378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1477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3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50 - 2 000</a:t>
              </a:r>
            </a:p>
          </p:txBody>
        </p:sp>
        <p:grpSp>
          <p:nvGrpSpPr>
            <p:cNvPr id="73" name="Группа 72">
              <a:extLst>
                <a:ext uri="{FF2B5EF4-FFF2-40B4-BE49-F238E27FC236}">
                  <a16:creationId xmlns:a16="http://schemas.microsoft.com/office/drawing/2014/main" id="{31EC22C6-CAA3-4F08-BE1E-05C03188E7AE}"/>
                </a:ext>
              </a:extLst>
            </p:cNvPr>
            <p:cNvGrpSpPr/>
            <p:nvPr/>
          </p:nvGrpSpPr>
          <p:grpSpPr>
            <a:xfrm>
              <a:off x="294402" y="4923891"/>
              <a:ext cx="10103005" cy="390360"/>
              <a:chOff x="294402" y="1636930"/>
              <a:chExt cx="10103005" cy="390360"/>
            </a:xfrm>
          </p:grpSpPr>
          <p:sp>
            <p:nvSpPr>
              <p:cNvPr id="74" name="Прямоугольник 73">
                <a:extLst>
                  <a:ext uri="{FF2B5EF4-FFF2-40B4-BE49-F238E27FC236}">
                    <a16:creationId xmlns:a16="http://schemas.microsoft.com/office/drawing/2014/main" id="{8577FC46-ED2F-4DEF-9E84-044C443CAFC7}"/>
                  </a:ext>
                </a:extLst>
              </p:cNvPr>
              <p:cNvSpPr/>
              <p:nvPr/>
            </p:nvSpPr>
            <p:spPr>
              <a:xfrm>
                <a:off x="294402" y="1648149"/>
                <a:ext cx="10103005" cy="37914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4000">
                    <a:schemeClr val="bg1">
                      <a:lumMod val="85000"/>
                    </a:schemeClr>
                  </a:gs>
                  <a:gs pos="61463">
                    <a:schemeClr val="bg1">
                      <a:lumMod val="85000"/>
                    </a:schemeClr>
                  </a:gs>
                  <a:gs pos="33746">
                    <a:schemeClr val="bg1"/>
                  </a:gs>
                  <a:gs pos="100000">
                    <a:srgbClr val="ED5338"/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reflection blurRad="12700" stA="25000" endPos="360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633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6A57B45-178D-4684-A0EC-4327727467F4}"/>
                  </a:ext>
                </a:extLst>
              </p:cNvPr>
              <p:cNvSpPr txBox="1"/>
              <p:nvPr/>
            </p:nvSpPr>
            <p:spPr>
              <a:xfrm>
                <a:off x="613317" y="1648149"/>
                <a:ext cx="2841309" cy="378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33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Моногород+Приоритет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55D0F32-69A3-4CDD-A08C-51CAE60D2854}"/>
                  </a:ext>
                </a:extLst>
              </p:cNvPr>
              <p:cNvSpPr txBox="1"/>
              <p:nvPr/>
            </p:nvSpPr>
            <p:spPr>
              <a:xfrm>
                <a:off x="3562800" y="1636930"/>
                <a:ext cx="1416206" cy="378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33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50 - 5 000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FE5F412-F32F-4E8E-96B7-75A875497562}"/>
                  </a:ext>
                </a:extLst>
              </p:cNvPr>
              <p:cNvSpPr txBox="1"/>
              <p:nvPr/>
            </p:nvSpPr>
            <p:spPr>
              <a:xfrm>
                <a:off x="6768787" y="1703907"/>
                <a:ext cx="3520447" cy="286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89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Приоритетная сфера в моногороде</a:t>
                </a:r>
              </a:p>
            </p:txBody>
          </p:sp>
        </p:grpSp>
        <p:grpSp>
          <p:nvGrpSpPr>
            <p:cNvPr id="79" name="Группа 78">
              <a:extLst>
                <a:ext uri="{FF2B5EF4-FFF2-40B4-BE49-F238E27FC236}">
                  <a16:creationId xmlns:a16="http://schemas.microsoft.com/office/drawing/2014/main" id="{7827BD11-6E8F-475A-A0C3-EB447702B6AF}"/>
                </a:ext>
              </a:extLst>
            </p:cNvPr>
            <p:cNvGrpSpPr/>
            <p:nvPr/>
          </p:nvGrpSpPr>
          <p:grpSpPr>
            <a:xfrm>
              <a:off x="278777" y="5402048"/>
              <a:ext cx="10103005" cy="503502"/>
              <a:chOff x="294402" y="1636930"/>
              <a:chExt cx="10103005" cy="503502"/>
            </a:xfrm>
          </p:grpSpPr>
          <p:sp>
            <p:nvSpPr>
              <p:cNvPr id="80" name="Прямоугольник 79">
                <a:extLst>
                  <a:ext uri="{FF2B5EF4-FFF2-40B4-BE49-F238E27FC236}">
                    <a16:creationId xmlns:a16="http://schemas.microsoft.com/office/drawing/2014/main" id="{1435AABE-73EF-4C3E-8B04-9FDBA0A318E6}"/>
                  </a:ext>
                </a:extLst>
              </p:cNvPr>
              <p:cNvSpPr/>
              <p:nvPr/>
            </p:nvSpPr>
            <p:spPr>
              <a:xfrm>
                <a:off x="294402" y="1648149"/>
                <a:ext cx="10103005" cy="37914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4000">
                    <a:schemeClr val="bg1">
                      <a:lumMod val="85000"/>
                    </a:schemeClr>
                  </a:gs>
                  <a:gs pos="61463">
                    <a:schemeClr val="bg1">
                      <a:lumMod val="85000"/>
                    </a:schemeClr>
                  </a:gs>
                  <a:gs pos="33746">
                    <a:schemeClr val="bg1"/>
                  </a:gs>
                  <a:gs pos="100000">
                    <a:srgbClr val="ED5338"/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reflection blurRad="12700" stA="25000" endPos="360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633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C292DA41-CE9E-4535-BDD4-DE2954072244}"/>
                  </a:ext>
                </a:extLst>
              </p:cNvPr>
              <p:cNvSpPr txBox="1"/>
              <p:nvPr/>
            </p:nvSpPr>
            <p:spPr>
              <a:xfrm>
                <a:off x="613317" y="1648149"/>
                <a:ext cx="2587083" cy="378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33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Тендер</a:t>
                </a: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03012891-54A4-4BD6-B5C4-2A94193429AB}"/>
                  </a:ext>
                </a:extLst>
              </p:cNvPr>
              <p:cNvSpPr txBox="1"/>
              <p:nvPr/>
            </p:nvSpPr>
            <p:spPr>
              <a:xfrm>
                <a:off x="3578424" y="1636930"/>
                <a:ext cx="1416206" cy="378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33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50 - 3 000</a:t>
                </a: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B3E887DE-07AB-4C57-B560-04789AB140C8}"/>
                  </a:ext>
                </a:extLst>
              </p:cNvPr>
              <p:cNvSpPr txBox="1"/>
              <p:nvPr/>
            </p:nvSpPr>
            <p:spPr>
              <a:xfrm>
                <a:off x="6784412" y="1669134"/>
                <a:ext cx="3504823" cy="471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89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На срок исполнения договора (223 и 44ФЗ), залог 70%</a:t>
                </a:r>
              </a:p>
            </p:txBody>
          </p:sp>
        </p:grpSp>
        <p:grpSp>
          <p:nvGrpSpPr>
            <p:cNvPr id="91" name="Группа 90">
              <a:extLst>
                <a:ext uri="{FF2B5EF4-FFF2-40B4-BE49-F238E27FC236}">
                  <a16:creationId xmlns:a16="http://schemas.microsoft.com/office/drawing/2014/main" id="{ED7526EF-F198-4806-98B2-F3CB015B8F83}"/>
                </a:ext>
              </a:extLst>
            </p:cNvPr>
            <p:cNvGrpSpPr/>
            <p:nvPr/>
          </p:nvGrpSpPr>
          <p:grpSpPr>
            <a:xfrm>
              <a:off x="294402" y="5847680"/>
              <a:ext cx="10103005" cy="471298"/>
              <a:chOff x="294402" y="1624490"/>
              <a:chExt cx="10103005" cy="471298"/>
            </a:xfrm>
          </p:grpSpPr>
          <p:sp>
            <p:nvSpPr>
              <p:cNvPr id="92" name="Прямоугольник 91">
                <a:extLst>
                  <a:ext uri="{FF2B5EF4-FFF2-40B4-BE49-F238E27FC236}">
                    <a16:creationId xmlns:a16="http://schemas.microsoft.com/office/drawing/2014/main" id="{627B05CF-7F0F-45B3-80F4-8A0DC3DCB85B}"/>
                  </a:ext>
                </a:extLst>
              </p:cNvPr>
              <p:cNvSpPr/>
              <p:nvPr/>
            </p:nvSpPr>
            <p:spPr>
              <a:xfrm>
                <a:off x="294402" y="1648149"/>
                <a:ext cx="10103005" cy="37914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4000">
                    <a:schemeClr val="bg1">
                      <a:lumMod val="85000"/>
                    </a:schemeClr>
                  </a:gs>
                  <a:gs pos="61463">
                    <a:schemeClr val="bg1">
                      <a:lumMod val="85000"/>
                    </a:schemeClr>
                  </a:gs>
                  <a:gs pos="33746">
                    <a:schemeClr val="bg1"/>
                  </a:gs>
                  <a:gs pos="100000">
                    <a:srgbClr val="ED5338"/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reflection blurRad="12700" stA="25000" endPos="360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633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C77BE633-CAB2-4CC4-9492-9AF53E652BBA}"/>
                  </a:ext>
                </a:extLst>
              </p:cNvPr>
              <p:cNvSpPr txBox="1"/>
              <p:nvPr/>
            </p:nvSpPr>
            <p:spPr>
              <a:xfrm>
                <a:off x="613317" y="1648149"/>
                <a:ext cx="2587083" cy="378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33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Соципотека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A2CFBD52-D4B8-4039-A603-FBC91606E47E}"/>
                  </a:ext>
                </a:extLst>
              </p:cNvPr>
              <p:cNvSpPr txBox="1"/>
              <p:nvPr/>
            </p:nvSpPr>
            <p:spPr>
              <a:xfrm>
                <a:off x="3562783" y="1625423"/>
                <a:ext cx="1416206" cy="378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33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500 - 5 000</a:t>
                </a: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4E97D3D0-66D0-4058-98FD-DDCFC7D68076}"/>
                  </a:ext>
                </a:extLst>
              </p:cNvPr>
              <p:cNvSpPr txBox="1"/>
              <p:nvPr/>
            </p:nvSpPr>
            <p:spPr>
              <a:xfrm>
                <a:off x="6837930" y="1624490"/>
                <a:ext cx="3520450" cy="471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89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20% собственное участие, залог приобретаемой коммерческой недвижимости</a:t>
                </a:r>
              </a:p>
            </p:txBody>
          </p:sp>
        </p:grpSp>
        <p:grpSp>
          <p:nvGrpSpPr>
            <p:cNvPr id="103" name="Группа 102">
              <a:extLst>
                <a:ext uri="{FF2B5EF4-FFF2-40B4-BE49-F238E27FC236}">
                  <a16:creationId xmlns:a16="http://schemas.microsoft.com/office/drawing/2014/main" id="{2BC5EF89-A3FE-47DA-B698-8D9D14374E4A}"/>
                </a:ext>
              </a:extLst>
            </p:cNvPr>
            <p:cNvGrpSpPr/>
            <p:nvPr/>
          </p:nvGrpSpPr>
          <p:grpSpPr>
            <a:xfrm>
              <a:off x="278777" y="6322847"/>
              <a:ext cx="10103005" cy="401867"/>
              <a:chOff x="294402" y="1625423"/>
              <a:chExt cx="10103005" cy="401867"/>
            </a:xfrm>
          </p:grpSpPr>
          <p:sp>
            <p:nvSpPr>
              <p:cNvPr id="104" name="Прямоугольник 103">
                <a:extLst>
                  <a:ext uri="{FF2B5EF4-FFF2-40B4-BE49-F238E27FC236}">
                    <a16:creationId xmlns:a16="http://schemas.microsoft.com/office/drawing/2014/main" id="{EDD53104-D3FC-4963-8CE3-F853A6E41857}"/>
                  </a:ext>
                </a:extLst>
              </p:cNvPr>
              <p:cNvSpPr/>
              <p:nvPr/>
            </p:nvSpPr>
            <p:spPr>
              <a:xfrm>
                <a:off x="294402" y="1648149"/>
                <a:ext cx="10103005" cy="37914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94000">
                    <a:schemeClr val="bg1">
                      <a:lumMod val="85000"/>
                    </a:schemeClr>
                  </a:gs>
                  <a:gs pos="61463">
                    <a:schemeClr val="bg1">
                      <a:lumMod val="85000"/>
                    </a:schemeClr>
                  </a:gs>
                  <a:gs pos="33746">
                    <a:schemeClr val="bg1"/>
                  </a:gs>
                  <a:gs pos="100000">
                    <a:srgbClr val="ED5338"/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reflection blurRad="12700" stA="25000" endPos="360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633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1F4CFC20-18F6-4C03-B30B-39390DE77626}"/>
                  </a:ext>
                </a:extLst>
              </p:cNvPr>
              <p:cNvSpPr txBox="1"/>
              <p:nvPr/>
            </p:nvSpPr>
            <p:spPr>
              <a:xfrm>
                <a:off x="613317" y="1648149"/>
                <a:ext cx="2856934" cy="378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33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Моногород самозанятый</a:t>
                </a: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4750D938-2F9E-4D7D-B753-BF4CCE1F1A8A}"/>
                  </a:ext>
                </a:extLst>
              </p:cNvPr>
              <p:cNvSpPr txBox="1"/>
              <p:nvPr/>
            </p:nvSpPr>
            <p:spPr>
              <a:xfrm>
                <a:off x="3562783" y="1625423"/>
                <a:ext cx="1416206" cy="378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33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50 - 500</a:t>
                </a: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525C8F95-6A0F-404E-8CAE-1327A00D2D74}"/>
                  </a:ext>
                </a:extLst>
              </p:cNvPr>
              <p:cNvSpPr txBox="1"/>
              <p:nvPr/>
            </p:nvSpPr>
            <p:spPr>
              <a:xfrm>
                <a:off x="6825611" y="1727601"/>
                <a:ext cx="3520450" cy="286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414772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089" dirty="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Только для самозанятых в моногороде</a:t>
                </a:r>
              </a:p>
            </p:txBody>
          </p:sp>
        </p:grp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9159B86-9CCA-4AFB-B4B4-23B45642A3F5}"/>
                </a:ext>
              </a:extLst>
            </p:cNvPr>
            <p:cNvSpPr txBox="1"/>
            <p:nvPr/>
          </p:nvSpPr>
          <p:spPr>
            <a:xfrm>
              <a:off x="613317" y="3978318"/>
              <a:ext cx="2587083" cy="378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1477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3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Приоритет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9B648DD-015C-4799-8A05-BBBA0B91F0E5}"/>
                </a:ext>
              </a:extLst>
            </p:cNvPr>
            <p:cNvSpPr txBox="1"/>
            <p:nvPr/>
          </p:nvSpPr>
          <p:spPr>
            <a:xfrm>
              <a:off x="3568404" y="3943540"/>
              <a:ext cx="1416206" cy="378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1477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3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50 - 5 000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77827A5-D83A-4203-B78F-885EA48F70BE}"/>
                </a:ext>
              </a:extLst>
            </p:cNvPr>
            <p:cNvSpPr txBox="1"/>
            <p:nvPr/>
          </p:nvSpPr>
          <p:spPr>
            <a:xfrm>
              <a:off x="6768789" y="4034076"/>
              <a:ext cx="3520446" cy="2865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1477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089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Отнесение к приоритетным сферам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725B0B0-EF9E-4FF1-93FC-3B075DC98D3D}"/>
              </a:ext>
            </a:extLst>
          </p:cNvPr>
          <p:cNvSpPr txBox="1"/>
          <p:nvPr/>
        </p:nvSpPr>
        <p:spPr>
          <a:xfrm>
            <a:off x="4373235" y="829484"/>
            <a:ext cx="1401577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633" dirty="0">
                <a:solidFill>
                  <a:prstClr val="white"/>
                </a:solidFill>
                <a:latin typeface="Arial" charset="0"/>
                <a:cs typeface="Arial" charset="0"/>
              </a:rPr>
              <a:t>тыс.руб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BAB20B8-D596-4070-8F6E-995ED3532CBC}"/>
              </a:ext>
            </a:extLst>
          </p:cNvPr>
          <p:cNvSpPr txBox="1"/>
          <p:nvPr/>
        </p:nvSpPr>
        <p:spPr>
          <a:xfrm>
            <a:off x="6022610" y="818733"/>
            <a:ext cx="1401577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633" dirty="0">
                <a:solidFill>
                  <a:prstClr val="white"/>
                </a:solidFill>
                <a:latin typeface="Arial" charset="0"/>
                <a:cs typeface="Arial" charset="0"/>
              </a:rPr>
              <a:t>ставка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6CD2D60-71D6-4917-9EF6-11CD951AEBCE}"/>
              </a:ext>
            </a:extLst>
          </p:cNvPr>
          <p:cNvSpPr txBox="1"/>
          <p:nvPr/>
        </p:nvSpPr>
        <p:spPr>
          <a:xfrm>
            <a:off x="7414133" y="818733"/>
            <a:ext cx="3250323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633" dirty="0">
                <a:solidFill>
                  <a:prstClr val="white"/>
                </a:solidFill>
                <a:latin typeface="Arial" charset="0"/>
                <a:cs typeface="Arial" charset="0"/>
              </a:rPr>
              <a:t>особенности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1DB78BA-4625-4506-A660-BA623E9B5E55}"/>
              </a:ext>
            </a:extLst>
          </p:cNvPr>
          <p:cNvSpPr txBox="1"/>
          <p:nvPr/>
        </p:nvSpPr>
        <p:spPr>
          <a:xfrm>
            <a:off x="1499193" y="825824"/>
            <a:ext cx="2965016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633" dirty="0">
                <a:solidFill>
                  <a:prstClr val="white"/>
                </a:solidFill>
                <a:latin typeface="Arial" charset="0"/>
                <a:cs typeface="Arial" charset="0"/>
              </a:rPr>
              <a:t>продукт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91ACFC3-7771-4207-96BF-AC296C8C7245}"/>
              </a:ext>
            </a:extLst>
          </p:cNvPr>
          <p:cNvSpPr txBox="1"/>
          <p:nvPr/>
        </p:nvSpPr>
        <p:spPr>
          <a:xfrm>
            <a:off x="1788507" y="6375170"/>
            <a:ext cx="2773836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633" dirty="0">
                <a:solidFill>
                  <a:prstClr val="black"/>
                </a:solidFill>
                <a:latin typeface="Arial" charset="0"/>
                <a:cs typeface="Arial" charset="0"/>
              </a:rPr>
              <a:t>Экспорт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A5085A6-2FC1-4F83-AE8D-1160600AAD5E}"/>
              </a:ext>
            </a:extLst>
          </p:cNvPr>
          <p:cNvSpPr txBox="1"/>
          <p:nvPr/>
        </p:nvSpPr>
        <p:spPr>
          <a:xfrm>
            <a:off x="4431645" y="6411775"/>
            <a:ext cx="1284755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633" dirty="0">
                <a:solidFill>
                  <a:prstClr val="black"/>
                </a:solidFill>
                <a:latin typeface="Arial" charset="0"/>
                <a:cs typeface="Arial" charset="0"/>
              </a:rPr>
              <a:t>50 – 3 000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EC51AB6-6E98-444C-A2C1-BE206245AC1A}"/>
              </a:ext>
            </a:extLst>
          </p:cNvPr>
          <p:cNvSpPr txBox="1"/>
          <p:nvPr/>
        </p:nvSpPr>
        <p:spPr>
          <a:xfrm>
            <a:off x="7506172" y="6434102"/>
            <a:ext cx="3193687" cy="2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089" dirty="0">
                <a:solidFill>
                  <a:prstClr val="black"/>
                </a:solidFill>
                <a:latin typeface="Arial" charset="0"/>
                <a:cs typeface="Arial" charset="0"/>
              </a:rPr>
              <a:t>На финансирование экспортных контрактов</a:t>
            </a:r>
          </a:p>
        </p:txBody>
      </p:sp>
    </p:spTree>
    <p:extLst>
      <p:ext uri="{BB962C8B-B14F-4D97-AF65-F5344CB8AC3E}">
        <p14:creationId xmlns:p14="http://schemas.microsoft.com/office/powerpoint/2010/main" val="4001491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4"/>
          <p:cNvPicPr>
            <a:picLocks noChangeAspect="1"/>
          </p:cNvPicPr>
          <p:nvPr/>
        </p:nvPicPr>
        <p:blipFill>
          <a:blip r:embed="rId3"/>
          <a:srcRect l="49445" t="-76" r="217" b="-2"/>
          <a:stretch>
            <a:fillRect/>
          </a:stretch>
        </p:blipFill>
        <p:spPr bwMode="auto">
          <a:xfrm rot="10800000">
            <a:off x="9384586" y="3214418"/>
            <a:ext cx="1561124" cy="3099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единительная линия 16"/>
          <p:cNvCxnSpPr>
            <a:cxnSpLocks/>
          </p:cNvCxnSpPr>
          <p:nvPr/>
        </p:nvCxnSpPr>
        <p:spPr>
          <a:xfrm flipH="1">
            <a:off x="2207352" y="4850829"/>
            <a:ext cx="305253" cy="560295"/>
          </a:xfrm>
          <a:prstGeom prst="line">
            <a:avLst/>
          </a:prstGeom>
          <a:ln w="19050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cxnSpLocks/>
          </p:cNvCxnSpPr>
          <p:nvPr/>
        </p:nvCxnSpPr>
        <p:spPr>
          <a:xfrm>
            <a:off x="3558650" y="4329135"/>
            <a:ext cx="1032399" cy="372996"/>
          </a:xfrm>
          <a:prstGeom prst="line">
            <a:avLst/>
          </a:prstGeom>
          <a:ln w="19050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9495477" y="5131260"/>
            <a:ext cx="829527" cy="829527"/>
          </a:xfrm>
          <a:prstGeom prst="ellipse">
            <a:avLst/>
          </a:prstGeom>
          <a:noFill/>
          <a:ln w="171450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33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7321" y="773363"/>
            <a:ext cx="7383655" cy="4751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14772">
              <a:lnSpc>
                <a:spcPct val="85000"/>
              </a:lnSpc>
              <a:defRPr/>
            </a:pPr>
            <a:r>
              <a:rPr lang="ru-RU" sz="2903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Гарантийная поддержка</a:t>
            </a:r>
          </a:p>
        </p:txBody>
      </p:sp>
      <p:sp>
        <p:nvSpPr>
          <p:cNvPr id="8" name="Овал 7"/>
          <p:cNvSpPr/>
          <p:nvPr/>
        </p:nvSpPr>
        <p:spPr>
          <a:xfrm>
            <a:off x="2352530" y="3677293"/>
            <a:ext cx="1195862" cy="1195862"/>
          </a:xfrm>
          <a:prstGeom prst="ellipse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 t="1238" b="1238"/>
            </a:stretch>
          </a:blipFill>
          <a:ln w="1492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Полилиния 8"/>
          <p:cNvSpPr/>
          <p:nvPr/>
        </p:nvSpPr>
        <p:spPr>
          <a:xfrm>
            <a:off x="1361518" y="1237091"/>
            <a:ext cx="1690738" cy="1690738"/>
          </a:xfrm>
          <a:custGeom>
            <a:avLst/>
            <a:gdLst>
              <a:gd name="connsiteX0" fmla="*/ 0 w 1864631"/>
              <a:gd name="connsiteY0" fmla="*/ 932316 h 1864631"/>
              <a:gd name="connsiteX1" fmla="*/ 932316 w 1864631"/>
              <a:gd name="connsiteY1" fmla="*/ 0 h 1864631"/>
              <a:gd name="connsiteX2" fmla="*/ 1864632 w 1864631"/>
              <a:gd name="connsiteY2" fmla="*/ 932316 h 1864631"/>
              <a:gd name="connsiteX3" fmla="*/ 932316 w 1864631"/>
              <a:gd name="connsiteY3" fmla="*/ 1864632 h 1864631"/>
              <a:gd name="connsiteX4" fmla="*/ 0 w 1864631"/>
              <a:gd name="connsiteY4" fmla="*/ 932316 h 186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4631" h="1864631">
                <a:moveTo>
                  <a:pt x="0" y="932316"/>
                </a:moveTo>
                <a:cubicBezTo>
                  <a:pt x="0" y="417412"/>
                  <a:pt x="417412" y="0"/>
                  <a:pt x="932316" y="0"/>
                </a:cubicBezTo>
                <a:cubicBezTo>
                  <a:pt x="1447220" y="0"/>
                  <a:pt x="1864632" y="417412"/>
                  <a:pt x="1864632" y="932316"/>
                </a:cubicBezTo>
                <a:cubicBezTo>
                  <a:pt x="1864632" y="1447220"/>
                  <a:pt x="1447220" y="1864632"/>
                  <a:pt x="932316" y="1864632"/>
                </a:cubicBezTo>
                <a:cubicBezTo>
                  <a:pt x="417412" y="1864632"/>
                  <a:pt x="0" y="1447220"/>
                  <a:pt x="0" y="932316"/>
                </a:cubicBezTo>
                <a:close/>
              </a:path>
            </a:pathLst>
          </a:custGeom>
          <a:solidFill>
            <a:srgbClr val="F2ECD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5788" tIns="255788" rIns="255788" bIns="255788" spcCol="1270" anchor="ctr"/>
          <a:lstStyle/>
          <a:p>
            <a:pPr algn="ctr" defTabSz="564551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70" b="1" dirty="0">
                <a:solidFill>
                  <a:srgbClr val="E04E39"/>
                </a:solidFill>
                <a:latin typeface="Arial Black" panose="020B0A04020102020204" pitchFamily="34" charset="0"/>
              </a:rPr>
              <a:t>50% - 70%</a:t>
            </a:r>
            <a:br>
              <a:rPr lang="en-US" sz="1270" b="1" dirty="0">
                <a:solidFill>
                  <a:srgbClr val="E04E39"/>
                </a:solidFill>
                <a:latin typeface="Arial Black" panose="020B0A04020102020204" pitchFamily="34" charset="0"/>
              </a:rPr>
            </a:br>
            <a:r>
              <a:rPr lang="ru-RU" sz="1270" b="1" dirty="0">
                <a:solidFill>
                  <a:srgbClr val="E04E39"/>
                </a:solidFill>
                <a:latin typeface="Arial Black" panose="020B0A04020102020204" pitchFamily="34" charset="0"/>
              </a:rPr>
              <a:t> ОТ</a:t>
            </a:r>
            <a:r>
              <a:rPr lang="en-US" sz="1270" b="1" dirty="0">
                <a:solidFill>
                  <a:srgbClr val="E04E39"/>
                </a:solidFill>
                <a:latin typeface="Arial Black" panose="020B0A04020102020204" pitchFamily="34" charset="0"/>
              </a:rPr>
              <a:t> </a:t>
            </a:r>
            <a:r>
              <a:rPr lang="ru-RU" sz="1270" b="1" dirty="0">
                <a:solidFill>
                  <a:srgbClr val="E04E39"/>
                </a:solidFill>
                <a:latin typeface="Arial Black" panose="020B0A04020102020204" pitchFamily="34" charset="0"/>
              </a:rPr>
              <a:t>СУММЫ КРЕДИТА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3390799" y="1391372"/>
            <a:ext cx="1428630" cy="1428630"/>
          </a:xfrm>
          <a:custGeom>
            <a:avLst/>
            <a:gdLst>
              <a:gd name="connsiteX0" fmla="*/ 0 w 1575304"/>
              <a:gd name="connsiteY0" fmla="*/ 787652 h 1575304"/>
              <a:gd name="connsiteX1" fmla="*/ 787652 w 1575304"/>
              <a:gd name="connsiteY1" fmla="*/ 0 h 1575304"/>
              <a:gd name="connsiteX2" fmla="*/ 1575304 w 1575304"/>
              <a:gd name="connsiteY2" fmla="*/ 787652 h 1575304"/>
              <a:gd name="connsiteX3" fmla="*/ 787652 w 1575304"/>
              <a:gd name="connsiteY3" fmla="*/ 1575304 h 1575304"/>
              <a:gd name="connsiteX4" fmla="*/ 0 w 1575304"/>
              <a:gd name="connsiteY4" fmla="*/ 787652 h 157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5304" h="1575304">
                <a:moveTo>
                  <a:pt x="0" y="787652"/>
                </a:moveTo>
                <a:cubicBezTo>
                  <a:pt x="0" y="352644"/>
                  <a:pt x="352644" y="0"/>
                  <a:pt x="787652" y="0"/>
                </a:cubicBezTo>
                <a:cubicBezTo>
                  <a:pt x="1222660" y="0"/>
                  <a:pt x="1575304" y="352644"/>
                  <a:pt x="1575304" y="787652"/>
                </a:cubicBezTo>
                <a:cubicBezTo>
                  <a:pt x="1575304" y="1222660"/>
                  <a:pt x="1222660" y="1575304"/>
                  <a:pt x="787652" y="1575304"/>
                </a:cubicBezTo>
                <a:cubicBezTo>
                  <a:pt x="352644" y="1575304"/>
                  <a:pt x="0" y="1222660"/>
                  <a:pt x="0" y="787652"/>
                </a:cubicBezTo>
                <a:close/>
              </a:path>
            </a:pathLst>
          </a:custGeom>
          <a:solidFill>
            <a:srgbClr val="F2ECD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17350" tIns="217350" rIns="217350" bIns="217350" spcCol="1270" anchor="ctr"/>
          <a:lstStyle/>
          <a:p>
            <a:pPr algn="ctr" defTabSz="564551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70" b="1" dirty="0">
                <a:solidFill>
                  <a:srgbClr val="E04E39"/>
                </a:solidFill>
                <a:latin typeface="Arial Black" panose="020B0A04020102020204" pitchFamily="34" charset="0"/>
              </a:rPr>
              <a:t>ДО </a:t>
            </a:r>
            <a:br>
              <a:rPr lang="en-US" sz="1270" b="1" dirty="0">
                <a:solidFill>
                  <a:srgbClr val="E04E39"/>
                </a:solidFill>
                <a:latin typeface="Arial Black" panose="020B0A04020102020204" pitchFamily="34" charset="0"/>
              </a:rPr>
            </a:br>
            <a:r>
              <a:rPr lang="ru-RU" sz="1270" b="1" dirty="0">
                <a:solidFill>
                  <a:srgbClr val="E04E39"/>
                </a:solidFill>
                <a:latin typeface="Arial Black" panose="020B0A04020102020204" pitchFamily="34" charset="0"/>
              </a:rPr>
              <a:t>25 МЛН</a:t>
            </a:r>
            <a:br>
              <a:rPr lang="en-US" sz="1270" b="1" dirty="0">
                <a:solidFill>
                  <a:srgbClr val="E04E39"/>
                </a:solidFill>
                <a:latin typeface="Arial Black" panose="020B0A04020102020204" pitchFamily="34" charset="0"/>
              </a:rPr>
            </a:br>
            <a:r>
              <a:rPr lang="ru-RU" sz="1270" b="1" dirty="0">
                <a:solidFill>
                  <a:srgbClr val="E04E39"/>
                </a:solidFill>
                <a:latin typeface="Arial Black" panose="020B0A04020102020204" pitchFamily="34" charset="0"/>
              </a:rPr>
              <a:t>РУБ.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3157386" y="5309746"/>
            <a:ext cx="1507839" cy="1543842"/>
          </a:xfrm>
          <a:custGeom>
            <a:avLst/>
            <a:gdLst>
              <a:gd name="connsiteX0" fmla="*/ 0 w 1661892"/>
              <a:gd name="connsiteY0" fmla="*/ 850712 h 1701424"/>
              <a:gd name="connsiteX1" fmla="*/ 830946 w 1661892"/>
              <a:gd name="connsiteY1" fmla="*/ 0 h 1701424"/>
              <a:gd name="connsiteX2" fmla="*/ 1661892 w 1661892"/>
              <a:gd name="connsiteY2" fmla="*/ 850712 h 1701424"/>
              <a:gd name="connsiteX3" fmla="*/ 830946 w 1661892"/>
              <a:gd name="connsiteY3" fmla="*/ 1701424 h 1701424"/>
              <a:gd name="connsiteX4" fmla="*/ 0 w 1661892"/>
              <a:gd name="connsiteY4" fmla="*/ 850712 h 170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1892" h="1701424">
                <a:moveTo>
                  <a:pt x="0" y="850712"/>
                </a:moveTo>
                <a:cubicBezTo>
                  <a:pt x="0" y="380877"/>
                  <a:pt x="372027" y="0"/>
                  <a:pt x="830946" y="0"/>
                </a:cubicBezTo>
                <a:cubicBezTo>
                  <a:pt x="1289865" y="0"/>
                  <a:pt x="1661892" y="380877"/>
                  <a:pt x="1661892" y="850712"/>
                </a:cubicBezTo>
                <a:cubicBezTo>
                  <a:pt x="1661892" y="1320547"/>
                  <a:pt x="1289865" y="1701424"/>
                  <a:pt x="830946" y="1701424"/>
                </a:cubicBezTo>
                <a:cubicBezTo>
                  <a:pt x="372027" y="1701424"/>
                  <a:pt x="0" y="1320547"/>
                  <a:pt x="0" y="850712"/>
                </a:cubicBezTo>
                <a:close/>
              </a:path>
            </a:pathLst>
          </a:custGeom>
          <a:solidFill>
            <a:srgbClr val="F2ECD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28853" tIns="234106" rIns="228853" bIns="234106" spcCol="1270" anchor="ctr"/>
          <a:lstStyle/>
          <a:p>
            <a:pPr algn="ctr" defTabSz="564551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70" b="1" dirty="0">
                <a:solidFill>
                  <a:srgbClr val="E04E39"/>
                </a:solidFill>
                <a:latin typeface="Arial Black" panose="020B0A04020102020204" pitchFamily="34" charset="0"/>
              </a:rPr>
              <a:t>0,75% ГОДОВЫХ*</a:t>
            </a:r>
          </a:p>
          <a:p>
            <a:pPr algn="ctr" defTabSz="564551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998" b="1" dirty="0">
                <a:solidFill>
                  <a:srgbClr val="E04E39"/>
                </a:solidFill>
                <a:latin typeface="Arial Black" panose="020B0A04020102020204" pitchFamily="34" charset="0"/>
              </a:rPr>
              <a:t>для предприятий с/х, производства и обработки  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5817332" y="5213348"/>
            <a:ext cx="2261037" cy="1543842"/>
          </a:xfrm>
          <a:custGeom>
            <a:avLst/>
            <a:gdLst>
              <a:gd name="connsiteX0" fmla="*/ 0 w 2492838"/>
              <a:gd name="connsiteY0" fmla="*/ 0 h 1701424"/>
              <a:gd name="connsiteX1" fmla="*/ 2492838 w 2492838"/>
              <a:gd name="connsiteY1" fmla="*/ 0 h 1701424"/>
              <a:gd name="connsiteX2" fmla="*/ 2492838 w 2492838"/>
              <a:gd name="connsiteY2" fmla="*/ 1701424 h 1701424"/>
              <a:gd name="connsiteX3" fmla="*/ 0 w 2492838"/>
              <a:gd name="connsiteY3" fmla="*/ 1701424 h 1701424"/>
              <a:gd name="connsiteX4" fmla="*/ 0 w 2492838"/>
              <a:gd name="connsiteY4" fmla="*/ 0 h 170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2838" h="1701424">
                <a:moveTo>
                  <a:pt x="0" y="0"/>
                </a:moveTo>
                <a:lnTo>
                  <a:pt x="2492838" y="0"/>
                </a:lnTo>
                <a:lnTo>
                  <a:pt x="2492838" y="1701424"/>
                </a:lnTo>
                <a:lnTo>
                  <a:pt x="0" y="17014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 anchor="ctr"/>
          <a:lstStyle/>
          <a:p>
            <a:pPr marL="103693" lvl="1" indent="-103693" defTabSz="564551" fontAlgn="base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  <a:defRPr/>
            </a:pPr>
            <a:endParaRPr lang="ru-RU" sz="1270" b="1" dirty="0">
              <a:solidFill>
                <a:srgbClr val="E0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4592617" y="2592904"/>
            <a:ext cx="1622208" cy="1543843"/>
          </a:xfrm>
          <a:custGeom>
            <a:avLst/>
            <a:gdLst>
              <a:gd name="connsiteX0" fmla="*/ 0 w 1805467"/>
              <a:gd name="connsiteY0" fmla="*/ 902734 h 1805467"/>
              <a:gd name="connsiteX1" fmla="*/ 902734 w 1805467"/>
              <a:gd name="connsiteY1" fmla="*/ 0 h 1805467"/>
              <a:gd name="connsiteX2" fmla="*/ 1805468 w 1805467"/>
              <a:gd name="connsiteY2" fmla="*/ 902734 h 1805467"/>
              <a:gd name="connsiteX3" fmla="*/ 902734 w 1805467"/>
              <a:gd name="connsiteY3" fmla="*/ 1805468 h 1805467"/>
              <a:gd name="connsiteX4" fmla="*/ 0 w 1805467"/>
              <a:gd name="connsiteY4" fmla="*/ 902734 h 180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5467" h="1805467">
                <a:moveTo>
                  <a:pt x="0" y="902734"/>
                </a:moveTo>
                <a:cubicBezTo>
                  <a:pt x="0" y="404168"/>
                  <a:pt x="404168" y="0"/>
                  <a:pt x="902734" y="0"/>
                </a:cubicBezTo>
                <a:cubicBezTo>
                  <a:pt x="1401300" y="0"/>
                  <a:pt x="1805468" y="404168"/>
                  <a:pt x="1805468" y="902734"/>
                </a:cubicBezTo>
                <a:cubicBezTo>
                  <a:pt x="1805468" y="1401300"/>
                  <a:pt x="1401300" y="1805468"/>
                  <a:pt x="902734" y="1805468"/>
                </a:cubicBezTo>
                <a:cubicBezTo>
                  <a:pt x="404168" y="1805468"/>
                  <a:pt x="0" y="1401300"/>
                  <a:pt x="0" y="902734"/>
                </a:cubicBezTo>
                <a:close/>
              </a:path>
            </a:pathLst>
          </a:custGeom>
          <a:solidFill>
            <a:srgbClr val="F2ECD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47928" tIns="247928" rIns="247928" bIns="247928" spcCol="1270" anchor="ctr"/>
          <a:lstStyle/>
          <a:p>
            <a:pPr algn="ctr" defTabSz="564551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70" b="1" dirty="0">
                <a:solidFill>
                  <a:srgbClr val="E04E39"/>
                </a:solidFill>
                <a:latin typeface="Arial Black" panose="020B0A04020102020204" pitchFamily="34" charset="0"/>
              </a:rPr>
              <a:t>БОЛЕЕ 20 БАНКОВ</a:t>
            </a:r>
            <a:r>
              <a:rPr lang="en-US" sz="1270" b="1" dirty="0">
                <a:solidFill>
                  <a:srgbClr val="E04E39"/>
                </a:solidFill>
                <a:latin typeface="Arial Black" panose="020B0A04020102020204" pitchFamily="34" charset="0"/>
              </a:rPr>
              <a:t> </a:t>
            </a:r>
            <a:r>
              <a:rPr lang="ru-RU" sz="1270" b="1" dirty="0">
                <a:solidFill>
                  <a:srgbClr val="E04E39"/>
                </a:solidFill>
                <a:latin typeface="Arial Black" panose="020B0A04020102020204" pitchFamily="34" charset="0"/>
              </a:rPr>
              <a:t>-ПАРТНЕРОВ</a:t>
            </a:r>
          </a:p>
        </p:txBody>
      </p:sp>
      <p:sp>
        <p:nvSpPr>
          <p:cNvPr id="25616" name="Прямоугольник 1"/>
          <p:cNvSpPr>
            <a:spLocks noChangeArrowheads="1"/>
          </p:cNvSpPr>
          <p:nvPr/>
        </p:nvSpPr>
        <p:spPr bwMode="auto">
          <a:xfrm>
            <a:off x="7257483" y="3129655"/>
            <a:ext cx="3125128" cy="16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270" b="1" dirty="0">
                <a:solidFill>
                  <a:srgbClr val="562212"/>
                </a:solidFill>
                <a:latin typeface="Arial" charset="0"/>
                <a:cs typeface="Arial" charset="0"/>
              </a:rPr>
              <a:t>Если у заемщика не хватает собственного залогового имущества, привлекается поручитель в лице Фонда, который обязуется перед банком, в случае неисполнения обязательств заемщиком, выполнить их полностью или частично </a:t>
            </a:r>
          </a:p>
        </p:txBody>
      </p:sp>
      <p:sp>
        <p:nvSpPr>
          <p:cNvPr id="31" name="Овал 30"/>
          <p:cNvSpPr/>
          <p:nvPr/>
        </p:nvSpPr>
        <p:spPr>
          <a:xfrm>
            <a:off x="2211192" y="3585977"/>
            <a:ext cx="1280295" cy="1280295"/>
          </a:xfrm>
          <a:prstGeom prst="ellipse">
            <a:avLst/>
          </a:prstGeom>
          <a:noFill/>
          <a:ln w="196850"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477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33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952F0F-7363-4E19-8A1C-A62D04F615B9}"/>
              </a:ext>
            </a:extLst>
          </p:cNvPr>
          <p:cNvSpPr txBox="1"/>
          <p:nvPr/>
        </p:nvSpPr>
        <p:spPr>
          <a:xfrm>
            <a:off x="7257483" y="1237091"/>
            <a:ext cx="335555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 fontAlgn="base">
              <a:spcBef>
                <a:spcPct val="0"/>
              </a:spcBef>
              <a:spcAft>
                <a:spcPct val="0"/>
              </a:spcAft>
            </a:pPr>
            <a:endParaRPr lang="ru-RU" sz="1270" b="1" dirty="0">
              <a:solidFill>
                <a:srgbClr val="E04E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олилиния 9">
            <a:extLst>
              <a:ext uri="{FF2B5EF4-FFF2-40B4-BE49-F238E27FC236}">
                <a16:creationId xmlns:a16="http://schemas.microsoft.com/office/drawing/2014/main" id="{33996FA4-02BD-4D57-B29F-8EBDA4638763}"/>
              </a:ext>
            </a:extLst>
          </p:cNvPr>
          <p:cNvSpPr/>
          <p:nvPr/>
        </p:nvSpPr>
        <p:spPr>
          <a:xfrm>
            <a:off x="4564414" y="4250329"/>
            <a:ext cx="1507839" cy="1543842"/>
          </a:xfrm>
          <a:custGeom>
            <a:avLst/>
            <a:gdLst>
              <a:gd name="connsiteX0" fmla="*/ 0 w 1575304"/>
              <a:gd name="connsiteY0" fmla="*/ 787652 h 1575304"/>
              <a:gd name="connsiteX1" fmla="*/ 787652 w 1575304"/>
              <a:gd name="connsiteY1" fmla="*/ 0 h 1575304"/>
              <a:gd name="connsiteX2" fmla="*/ 1575304 w 1575304"/>
              <a:gd name="connsiteY2" fmla="*/ 787652 h 1575304"/>
              <a:gd name="connsiteX3" fmla="*/ 787652 w 1575304"/>
              <a:gd name="connsiteY3" fmla="*/ 1575304 h 1575304"/>
              <a:gd name="connsiteX4" fmla="*/ 0 w 1575304"/>
              <a:gd name="connsiteY4" fmla="*/ 787652 h 157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5304" h="1575304">
                <a:moveTo>
                  <a:pt x="0" y="787652"/>
                </a:moveTo>
                <a:cubicBezTo>
                  <a:pt x="0" y="352644"/>
                  <a:pt x="352644" y="0"/>
                  <a:pt x="787652" y="0"/>
                </a:cubicBezTo>
                <a:cubicBezTo>
                  <a:pt x="1222660" y="0"/>
                  <a:pt x="1575304" y="352644"/>
                  <a:pt x="1575304" y="787652"/>
                </a:cubicBezTo>
                <a:cubicBezTo>
                  <a:pt x="1575304" y="1222660"/>
                  <a:pt x="1222660" y="1575304"/>
                  <a:pt x="787652" y="1575304"/>
                </a:cubicBezTo>
                <a:cubicBezTo>
                  <a:pt x="352644" y="1575304"/>
                  <a:pt x="0" y="1222660"/>
                  <a:pt x="0" y="787652"/>
                </a:cubicBezTo>
                <a:close/>
              </a:path>
            </a:pathLst>
          </a:custGeom>
          <a:solidFill>
            <a:srgbClr val="F2ECD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17350" tIns="217350" rIns="217350" bIns="217350" spcCol="1270" anchor="ctr"/>
          <a:lstStyle/>
          <a:p>
            <a:pPr algn="ctr" defTabSz="564551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70" b="1" dirty="0">
                <a:solidFill>
                  <a:srgbClr val="E04E39"/>
                </a:solidFill>
                <a:latin typeface="Arial Black" panose="020B0A04020102020204" pitchFamily="34" charset="0"/>
              </a:rPr>
              <a:t>1 % ГОДОВЫХ*</a:t>
            </a:r>
          </a:p>
        </p:txBody>
      </p:sp>
      <p:sp>
        <p:nvSpPr>
          <p:cNvPr id="25" name="Полилиния 9">
            <a:extLst>
              <a:ext uri="{FF2B5EF4-FFF2-40B4-BE49-F238E27FC236}">
                <a16:creationId xmlns:a16="http://schemas.microsoft.com/office/drawing/2014/main" id="{B45B7631-B8AB-4290-8784-CA7255BC019C}"/>
              </a:ext>
            </a:extLst>
          </p:cNvPr>
          <p:cNvSpPr/>
          <p:nvPr/>
        </p:nvSpPr>
        <p:spPr>
          <a:xfrm>
            <a:off x="1348500" y="5276715"/>
            <a:ext cx="1596830" cy="1468291"/>
          </a:xfrm>
          <a:custGeom>
            <a:avLst/>
            <a:gdLst>
              <a:gd name="connsiteX0" fmla="*/ 0 w 1575304"/>
              <a:gd name="connsiteY0" fmla="*/ 787652 h 1575304"/>
              <a:gd name="connsiteX1" fmla="*/ 787652 w 1575304"/>
              <a:gd name="connsiteY1" fmla="*/ 0 h 1575304"/>
              <a:gd name="connsiteX2" fmla="*/ 1575304 w 1575304"/>
              <a:gd name="connsiteY2" fmla="*/ 787652 h 1575304"/>
              <a:gd name="connsiteX3" fmla="*/ 787652 w 1575304"/>
              <a:gd name="connsiteY3" fmla="*/ 1575304 h 1575304"/>
              <a:gd name="connsiteX4" fmla="*/ 0 w 1575304"/>
              <a:gd name="connsiteY4" fmla="*/ 787652 h 157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5304" h="1575304">
                <a:moveTo>
                  <a:pt x="0" y="787652"/>
                </a:moveTo>
                <a:cubicBezTo>
                  <a:pt x="0" y="352644"/>
                  <a:pt x="352644" y="0"/>
                  <a:pt x="787652" y="0"/>
                </a:cubicBezTo>
                <a:cubicBezTo>
                  <a:pt x="1222660" y="0"/>
                  <a:pt x="1575304" y="352644"/>
                  <a:pt x="1575304" y="787652"/>
                </a:cubicBezTo>
                <a:cubicBezTo>
                  <a:pt x="1575304" y="1222660"/>
                  <a:pt x="1222660" y="1575304"/>
                  <a:pt x="787652" y="1575304"/>
                </a:cubicBezTo>
                <a:cubicBezTo>
                  <a:pt x="352644" y="1575304"/>
                  <a:pt x="0" y="1222660"/>
                  <a:pt x="0" y="787652"/>
                </a:cubicBezTo>
                <a:close/>
              </a:path>
            </a:pathLst>
          </a:custGeom>
          <a:solidFill>
            <a:srgbClr val="F2ECD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17350" tIns="217350" rIns="217350" bIns="217350" spcCol="1270" anchor="ctr"/>
          <a:lstStyle/>
          <a:p>
            <a:pPr algn="ctr" defTabSz="564551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70" b="1" dirty="0">
                <a:solidFill>
                  <a:srgbClr val="E04E39"/>
                </a:solidFill>
                <a:latin typeface="Arial Black" panose="020B0A04020102020204" pitchFamily="34" charset="0"/>
              </a:rPr>
              <a:t>0,5% </a:t>
            </a:r>
          </a:p>
          <a:p>
            <a:pPr algn="ctr" defTabSz="564551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089" b="1" dirty="0">
                <a:solidFill>
                  <a:srgbClr val="E04E39"/>
                </a:solidFill>
                <a:latin typeface="Arial Black" panose="020B0A04020102020204" pitchFamily="34" charset="0"/>
              </a:rPr>
              <a:t>в период действия режима повышенной готовности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2D1AD8AA-EC65-40BE-A37B-B56D7A6FDED7}"/>
              </a:ext>
            </a:extLst>
          </p:cNvPr>
          <p:cNvCxnSpPr>
            <a:cxnSpLocks/>
          </p:cNvCxnSpPr>
          <p:nvPr/>
        </p:nvCxnSpPr>
        <p:spPr>
          <a:xfrm>
            <a:off x="3000775" y="4780338"/>
            <a:ext cx="624542" cy="608460"/>
          </a:xfrm>
          <a:prstGeom prst="line">
            <a:avLst/>
          </a:prstGeom>
          <a:ln w="19050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439C1475-2897-42F7-803A-7F23CFCBC84C}"/>
              </a:ext>
            </a:extLst>
          </p:cNvPr>
          <p:cNvCxnSpPr>
            <a:cxnSpLocks/>
          </p:cNvCxnSpPr>
          <p:nvPr/>
        </p:nvCxnSpPr>
        <p:spPr>
          <a:xfrm flipV="1">
            <a:off x="3539791" y="3465433"/>
            <a:ext cx="1051258" cy="427111"/>
          </a:xfrm>
          <a:prstGeom prst="line">
            <a:avLst/>
          </a:prstGeom>
          <a:ln w="19050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6996B916-A1A5-4A61-BC68-BDD8104E24A9}"/>
              </a:ext>
            </a:extLst>
          </p:cNvPr>
          <p:cNvCxnSpPr>
            <a:cxnSpLocks/>
          </p:cNvCxnSpPr>
          <p:nvPr/>
        </p:nvCxnSpPr>
        <p:spPr>
          <a:xfrm flipV="1">
            <a:off x="3218643" y="2791905"/>
            <a:ext cx="531498" cy="819363"/>
          </a:xfrm>
          <a:prstGeom prst="line">
            <a:avLst/>
          </a:prstGeom>
          <a:ln w="19050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9708FAA6-17AD-44C4-9A01-BDFCBF3181AA}"/>
              </a:ext>
            </a:extLst>
          </p:cNvPr>
          <p:cNvCxnSpPr>
            <a:cxnSpLocks/>
          </p:cNvCxnSpPr>
          <p:nvPr/>
        </p:nvCxnSpPr>
        <p:spPr>
          <a:xfrm>
            <a:off x="2413650" y="2890695"/>
            <a:ext cx="229662" cy="767344"/>
          </a:xfrm>
          <a:prstGeom prst="line">
            <a:avLst/>
          </a:prstGeom>
          <a:ln w="19050">
            <a:solidFill>
              <a:srgbClr val="E04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" descr="6536461595418298@myt2-dd3598211d70">
            <a:extLst>
              <a:ext uri="{FF2B5EF4-FFF2-40B4-BE49-F238E27FC236}">
                <a16:creationId xmlns:a16="http://schemas.microsoft.com/office/drawing/2014/main" id="{D4A35D50-7F86-498D-A8E6-D37F67D01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519" y="100811"/>
            <a:ext cx="2644516" cy="86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3EC2499-3101-48CA-9BBD-345285018172}"/>
              </a:ext>
            </a:extLst>
          </p:cNvPr>
          <p:cNvSpPr/>
          <p:nvPr/>
        </p:nvSpPr>
        <p:spPr>
          <a:xfrm>
            <a:off x="4776116" y="5921648"/>
            <a:ext cx="4847549" cy="28777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14772" fontAlgn="base">
              <a:spcBef>
                <a:spcPct val="0"/>
              </a:spcBef>
              <a:spcAft>
                <a:spcPct val="0"/>
              </a:spcAft>
            </a:pPr>
            <a:r>
              <a:rPr lang="ru-RU" sz="1270" dirty="0">
                <a:solidFill>
                  <a:srgbClr val="E04E39"/>
                </a:solidFill>
                <a:latin typeface="Arial" charset="0"/>
                <a:cs typeface="Arial" charset="0"/>
              </a:rPr>
              <a:t>*Стандартные условия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lum bright="6000" contrast="-8000"/>
          </a:blip>
          <a:srcRect t="29636" r="25088"/>
          <a:stretch/>
        </p:blipFill>
        <p:spPr>
          <a:xfrm rot="5400000">
            <a:off x="7059072" y="2529065"/>
            <a:ext cx="4008877" cy="376439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/>
          <a:srcRect t="-77" r="218" b="-1"/>
          <a:stretch/>
        </p:blipFill>
        <p:spPr>
          <a:xfrm>
            <a:off x="5688057" y="665145"/>
            <a:ext cx="2106745" cy="211238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153815" y="1493826"/>
            <a:ext cx="3379510" cy="1178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4772" fontAlgn="base">
              <a:spcBef>
                <a:spcPts val="477"/>
              </a:spcBef>
              <a:spcAft>
                <a:spcPct val="0"/>
              </a:spcAft>
              <a:buClr>
                <a:srgbClr val="ED5338"/>
              </a:buClr>
              <a:buSzPct val="100000"/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452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  <a:sym typeface="Arial"/>
            </a:endParaRPr>
          </a:p>
          <a:p>
            <a:pPr defTabSz="414772" fontAlgn="base">
              <a:spcBef>
                <a:spcPts val="477"/>
              </a:spcBef>
              <a:spcAft>
                <a:spcPct val="0"/>
              </a:spcAft>
              <a:buClr>
                <a:srgbClr val="ED5338"/>
              </a:buClr>
              <a:buSzPct val="100000"/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452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  <a:sym typeface="Arial"/>
            </a:endParaRPr>
          </a:p>
          <a:p>
            <a:pPr defTabSz="414772" fontAlgn="base">
              <a:spcBef>
                <a:spcPts val="477"/>
              </a:spcBef>
              <a:spcAft>
                <a:spcPct val="0"/>
              </a:spcAft>
              <a:buClr>
                <a:srgbClr val="ED5338"/>
              </a:buClr>
              <a:buSzPct val="100000"/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452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  <a:sym typeface="Arial"/>
            </a:endParaRPr>
          </a:p>
          <a:p>
            <a:pPr defTabSz="414772" fontAlgn="base">
              <a:spcBef>
                <a:spcPts val="477"/>
              </a:spcBef>
              <a:spcAft>
                <a:spcPct val="0"/>
              </a:spcAft>
              <a:buClr>
                <a:srgbClr val="ED5338"/>
              </a:buClr>
              <a:buSzPct val="100000"/>
              <a:defRPr sz="1400">
                <a:latin typeface="Arial"/>
                <a:ea typeface="Arial"/>
                <a:cs typeface="Arial"/>
                <a:sym typeface="Arial"/>
              </a:defRPr>
            </a:pPr>
            <a:endParaRPr lang="ru-RU" sz="1452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649AC67-6652-4D6D-8E03-4A2BB1BF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127" y="665144"/>
            <a:ext cx="8432782" cy="1002289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51719825-2247-4F28-BAAF-34B8573EC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126" y="1493827"/>
            <a:ext cx="8365749" cy="417623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452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 потенциала МСП и экспресс-оценка индекса технологической готовности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52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 потенциала импортозамещения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52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Содействие в получении маркетинговых услуг и услуг по продвижению новых видов продукции на российском и международном рынках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52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 на предприятиях МСП и экспертное сопровождение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52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Составление бизнес-планов / ТЭО / инвестиционных меморандумов                                        для инвестиционных проектов предприятий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52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Содействие в проведении работ по защите прав на результаты интеллектуальной деятельности и приравненные к ним средства индивидуализации юридических лиц, товаров, работ, услуг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52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Содействие в проведении сертификации, декларировании, аттестации,  иные услуги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52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программ модернизации/развития/технического перевооружения производства для предприятий и разработка технических решений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52" b="1" dirty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Квалификационная оценка и разработка индивидуальной карты развития в рамках программы «Выращивание»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13126" y="614150"/>
            <a:ext cx="6638356" cy="8549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14772">
              <a:lnSpc>
                <a:spcPct val="85000"/>
              </a:lnSpc>
              <a:defRPr/>
            </a:pPr>
            <a:r>
              <a:rPr lang="ru-RU" sz="2903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Услуги Регионального центра </a:t>
            </a:r>
          </a:p>
          <a:p>
            <a:pPr defTabSz="414772">
              <a:lnSpc>
                <a:spcPct val="85000"/>
              </a:lnSpc>
              <a:defRPr/>
            </a:pPr>
            <a:r>
              <a:rPr lang="ru-RU" sz="2903" dirty="0">
                <a:solidFill>
                  <a:srgbClr val="E04E39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Arial" charset="0"/>
              </a:rPr>
              <a:t>инжиниринга</a:t>
            </a:r>
          </a:p>
        </p:txBody>
      </p:sp>
      <p:grpSp>
        <p:nvGrpSpPr>
          <p:cNvPr id="10" name="Группа 20">
            <a:extLst>
              <a:ext uri="{FF2B5EF4-FFF2-40B4-BE49-F238E27FC236}">
                <a16:creationId xmlns:a16="http://schemas.microsoft.com/office/drawing/2014/main" id="{5260C22B-768D-4505-B590-BBE313BC133D}"/>
              </a:ext>
            </a:extLst>
          </p:cNvPr>
          <p:cNvGrpSpPr>
            <a:grpSpLocks/>
          </p:cNvGrpSpPr>
          <p:nvPr/>
        </p:nvGrpSpPr>
        <p:grpSpPr bwMode="auto">
          <a:xfrm>
            <a:off x="1913128" y="5703385"/>
            <a:ext cx="8324920" cy="861134"/>
            <a:chOff x="902652" y="2448119"/>
            <a:chExt cx="4027003" cy="1072971"/>
          </a:xfrm>
        </p:grpSpPr>
        <p:grpSp>
          <p:nvGrpSpPr>
            <p:cNvPr id="11" name="Группа 51">
              <a:extLst>
                <a:ext uri="{FF2B5EF4-FFF2-40B4-BE49-F238E27FC236}">
                  <a16:creationId xmlns:a16="http://schemas.microsoft.com/office/drawing/2014/main" id="{4252935F-DC5E-44DE-9317-18C5E2334A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2652" y="2448119"/>
              <a:ext cx="4027003" cy="1072971"/>
              <a:chOff x="961999" y="3311226"/>
              <a:chExt cx="4027003" cy="788903"/>
            </a:xfrm>
          </p:grpSpPr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C688A3B8-04C7-4C13-BADE-E7DEB969FC10}"/>
                  </a:ext>
                </a:extLst>
              </p:cNvPr>
              <p:cNvSpPr/>
              <p:nvPr/>
            </p:nvSpPr>
            <p:spPr>
              <a:xfrm>
                <a:off x="1190276" y="3330429"/>
                <a:ext cx="3798726" cy="763062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>
                  <a:defRPr/>
                </a:pPr>
                <a:endParaRPr lang="ru-RU" sz="1432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FDFAF381-86D6-4B46-AE18-C8BAC8CA2965}"/>
                  </a:ext>
                </a:extLst>
              </p:cNvPr>
              <p:cNvSpPr/>
              <p:nvPr/>
            </p:nvSpPr>
            <p:spPr>
              <a:xfrm>
                <a:off x="994989" y="3311226"/>
                <a:ext cx="250263" cy="788903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14772">
                  <a:defRPr/>
                </a:pPr>
                <a:endParaRPr lang="ru-RU" sz="1432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6" name="TextBox 54">
                <a:extLst>
                  <a:ext uri="{FF2B5EF4-FFF2-40B4-BE49-F238E27FC236}">
                    <a16:creationId xmlns:a16="http://schemas.microsoft.com/office/drawing/2014/main" id="{C95C7524-AD8F-498A-8C0A-DD77ABD7F4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1999" y="3499890"/>
                <a:ext cx="399763" cy="318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defTabSz="4147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270" dirty="0">
                  <a:solidFill>
                    <a:srgbClr val="F7F2E5"/>
                  </a:solidFill>
                  <a:latin typeface="Arial Black" pitchFamily="34" charset="0"/>
                  <a:cs typeface="Arial" charset="0"/>
                </a:endParaRPr>
              </a:p>
            </p:txBody>
          </p:sp>
        </p:grpSp>
        <p:sp>
          <p:nvSpPr>
            <p:cNvPr id="12" name="Прямоугольник 55">
              <a:extLst>
                <a:ext uri="{FF2B5EF4-FFF2-40B4-BE49-F238E27FC236}">
                  <a16:creationId xmlns:a16="http://schemas.microsoft.com/office/drawing/2014/main" id="{00E874C0-78F9-4A7E-AFBA-4F8E4A5C1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152" y="2547822"/>
              <a:ext cx="3719983" cy="890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 defTabSz="414772" fontAlgn="base">
                <a:spcBef>
                  <a:spcPct val="0"/>
                </a:spcBef>
                <a:spcAft>
                  <a:spcPts val="476"/>
                </a:spcAft>
              </a:pPr>
              <a:r>
                <a:rPr lang="ru-RU" sz="1633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В 2020 году оказано </a:t>
              </a:r>
              <a:r>
                <a:rPr lang="ru-RU" sz="1814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654 </a:t>
              </a:r>
              <a:r>
                <a:rPr lang="ru-RU" sz="1633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услуги. </a:t>
              </a:r>
            </a:p>
            <a:p>
              <a:pPr algn="ctr" defTabSz="414772" fontAlgn="base">
                <a:spcBef>
                  <a:spcPct val="0"/>
                </a:spcBef>
                <a:spcAft>
                  <a:spcPts val="476"/>
                </a:spcAft>
              </a:pPr>
              <a:r>
                <a:rPr lang="ru-RU" sz="1633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Объём привлечённых инвестиций -  </a:t>
              </a:r>
              <a:r>
                <a:rPr lang="ru-RU" sz="1814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396,6</a:t>
              </a:r>
              <a:r>
                <a:rPr lang="ru-RU" sz="1633" b="1" dirty="0">
                  <a:solidFill>
                    <a:srgbClr val="562212"/>
                  </a:solidFill>
                  <a:latin typeface="Arial" charset="0"/>
                  <a:cs typeface="Arial" charset="0"/>
                </a:rPr>
                <a:t> млн руб.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8787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1779</Words>
  <Application>Microsoft Office PowerPoint</Application>
  <PresentationFormat>Широкоэкранный</PresentationFormat>
  <Paragraphs>270</Paragraphs>
  <Slides>17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30" baseType="lpstr">
      <vt:lpstr>Arial</vt:lpstr>
      <vt:lpstr>Arial Black</vt:lpstr>
      <vt:lpstr>Arial Narrow</vt:lpstr>
      <vt:lpstr>Calibri</vt:lpstr>
      <vt:lpstr>Calibri Light</vt:lpstr>
      <vt:lpstr>PTSans</vt:lpstr>
      <vt:lpstr>Roboto</vt:lpstr>
      <vt:lpstr>Roboto Black</vt:lpstr>
      <vt:lpstr>Times New Roman</vt:lpstr>
      <vt:lpstr>Verdana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Ключевые события - 2021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Субачева</dc:creator>
  <cp:lastModifiedBy>Сухарева Екатерина Игоревна</cp:lastModifiedBy>
  <cp:revision>26</cp:revision>
  <cp:lastPrinted>2021-05-12T10:15:03Z</cp:lastPrinted>
  <dcterms:created xsi:type="dcterms:W3CDTF">2021-05-12T08:38:28Z</dcterms:created>
  <dcterms:modified xsi:type="dcterms:W3CDTF">2021-05-13T07:08:13Z</dcterms:modified>
</cp:coreProperties>
</file>