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2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99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priozersk_fond" TargetMode="External"/><Relationship Id="rId3" Type="http://schemas.openxmlformats.org/officeDocument/2006/relationships/image" Target="../media/image12.JPG"/><Relationship Id="rId7" Type="http://schemas.openxmlformats.org/officeDocument/2006/relationships/hyperlink" Target="https://vk.com/away.php?to=http://priozersk.813.ru&amp;cc_key=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k.com/away.php?to=http://biznesfond.ru&amp;cc_key=" TargetMode="External"/><Relationship Id="rId5" Type="http://schemas.openxmlformats.org/officeDocument/2006/relationships/hyperlink" Target="mailto:priozersk-fond@yandex.ru" TargetMode="External"/><Relationship Id="rId10" Type="http://schemas.openxmlformats.org/officeDocument/2006/relationships/hyperlink" Target="https://vk.com/away.php?to=https://www.instagram.com/priozerskfond/&amp;cc_key=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vk.com/away.php?to=https://www.facebook.com/Biznesfond/&amp;cc_key=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away.php?to=https://www.instagram.com/priozerskfond/&amp;cc_key=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vk.com/away.php?to=https://www.facebook.com/Biznesfond/&amp;cc_key=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k.com/priozersk_fond" TargetMode="External"/><Relationship Id="rId5" Type="http://schemas.openxmlformats.org/officeDocument/2006/relationships/hyperlink" Target="https://vk.com/away.php?to=http://priozersk.813.ru&amp;cc_key=" TargetMode="External"/><Relationship Id="rId4" Type="http://schemas.openxmlformats.org/officeDocument/2006/relationships/hyperlink" Target="https://vk.com/away.php?to=http://biznesfond.ru&amp;cc_key=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8352928" cy="5040560"/>
          </a:xfrm>
        </p:spPr>
        <p:txBody>
          <a:bodyPr>
            <a:normAutofit fontScale="47500" lnSpcReduction="20000"/>
          </a:bodyPr>
          <a:lstStyle/>
          <a:p>
            <a:endParaRPr lang="ru-RU" sz="8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8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Микрокредитная </a:t>
            </a:r>
            <a:r>
              <a:rPr lang="ru-RU" sz="8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компания </a:t>
            </a:r>
            <a:br>
              <a:rPr lang="ru-RU" sz="8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8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«Фонд развития и поддержки </a:t>
            </a:r>
            <a:br>
              <a:rPr lang="ru-RU" sz="8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8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малого, среднего бизнеса муниципального образования Приозерский муниципальный район»</a:t>
            </a:r>
            <a:br>
              <a:rPr lang="ru-RU" sz="8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8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8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2018 </a:t>
            </a:r>
            <a:r>
              <a:rPr lang="ru-RU" sz="8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</a:t>
            </a:r>
            <a:endParaRPr lang="ru-RU" sz="4000" baseline="30000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ru-RU" sz="4000" baseline="30000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ru-RU" sz="4000" baseline="30000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ru-RU" sz="4000" baseline="30000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4000" baseline="30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Мы работаем при поддержке администрации муниципального образования Приозерский муниципальный район</a:t>
            </a:r>
          </a:p>
        </p:txBody>
      </p:sp>
      <p:pic>
        <p:nvPicPr>
          <p:cNvPr id="4" name="Рисунок 3" descr="D:\Рабочий стол\Директор\Сайт\2018\Упр_сайтом\2018-10-15_08-38-1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6291076" cy="14127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1509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883" y="3200893"/>
            <a:ext cx="4896544" cy="3657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820791" cy="361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916832"/>
            <a:ext cx="8928992" cy="4760357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endParaRPr lang="ru-RU" sz="4000" baseline="30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836995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836995"/>
            <a:ext cx="89289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Times New Roman"/>
              </a:rPr>
              <a:t>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kern="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kern="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kern="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kern="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kern="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0096"/>
            <a:ext cx="4323209" cy="323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677" y="-1"/>
            <a:ext cx="4850750" cy="362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296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36994"/>
            <a:ext cx="8928992" cy="4760357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</a:p>
          <a:p>
            <a:pPr lvl="0">
              <a:spcBef>
                <a:spcPts val="0"/>
              </a:spcBef>
            </a:pPr>
            <a:endParaRPr lang="ru-RU" sz="4000" baseline="30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Рисунок 3" descr="D:\Рабочий стол\Директор\Сайт\2018\Упр_сайтом\2018-10-15_08-38-1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6291076" cy="14127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322885" y="1556792"/>
            <a:ext cx="6633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Tahoma" pitchFamily="34" charset="0"/>
                <a:cs typeface="Times New Roman" pitchFamily="18" charset="0"/>
              </a:rPr>
              <a:t>Поддержка в сфере образования: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836995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00" y="2013847"/>
            <a:ext cx="89289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2018 году в Ленинградской области реализуется региональная программа обучения предпринимателей. Она включает в себя обучающие мероприятия по различной тематике и для разных целевых групп: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/>
            <a:endParaRPr lang="ru-RU" sz="8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>
              <a:buFont typeface="Arial"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150 семинаров, тренингов, мастер-классов для субъектов МСП в сфере производства и услуг по актуальным темам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бизнеса</a:t>
            </a:r>
          </a:p>
          <a:p>
            <a:endParaRPr lang="ru-RU" sz="8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>
              <a:buFont typeface="Arial"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программы АО "Корпорация "МСП": для начинающих - "Азбука предпринимателя", для действующих - "Школа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предпринимательства«;</a:t>
            </a:r>
          </a:p>
          <a:p>
            <a:endParaRPr lang="ru-RU" sz="8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>
              <a:buFont typeface="Arial"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программа "Школа бизнеса" от АО "Деловая среда" - программа по развитию бизнеса для субъектов МСП в любой сфере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деятельности;</a:t>
            </a:r>
          </a:p>
          <a:p>
            <a:endParaRPr lang="ru-RU" sz="8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>
              <a:buFont typeface="Arial"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образовательная программа Российского экспортного центра - для начинающих и действующих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экспортёров;</a:t>
            </a:r>
          </a:p>
          <a:p>
            <a:endParaRPr lang="ru-RU" sz="8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>
              <a:buFont typeface="Arial"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"Бизнес-акселерация" - программа развития, масштабирования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бизнеса.</a:t>
            </a:r>
          </a:p>
          <a:p>
            <a:endParaRPr lang="ru-RU" sz="8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Все программы для субъектов МСП Ленинградской области проводятся БЕСПЛАТНО. </a:t>
            </a:r>
          </a:p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/>
            </a:r>
            <a:br>
              <a:rPr lang="ru-RU" sz="1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</a:b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В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2018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году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в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Фонде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организовано и проведено 7 обучающих мероприятий,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161 участник</a:t>
            </a:r>
            <a:endParaRPr lang="ru-RU" sz="1600" b="1" kern="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38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36994"/>
            <a:ext cx="8928992" cy="4760357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</a:p>
          <a:p>
            <a:pPr lvl="0">
              <a:spcBef>
                <a:spcPts val="0"/>
              </a:spcBef>
            </a:pPr>
            <a:endParaRPr lang="ru-RU" sz="4000" baseline="30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Рисунок 3" descr="D:\Рабочий стол\Директор\Сайт\2018\Упр_сайтом\2018-10-15_08-38-1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6291076" cy="14127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322885" y="1556792"/>
            <a:ext cx="6633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Tahoma" pitchFamily="34" charset="0"/>
                <a:cs typeface="Times New Roman" pitchFamily="18" charset="0"/>
              </a:rPr>
              <a:t>Уникальные мероприятия 2018 года: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251520" y="2042078"/>
            <a:ext cx="4212829" cy="1217710"/>
          </a:xfrm>
          <a:prstGeom prst="homePlate">
            <a:avLst/>
          </a:prstGeom>
          <a:noFill/>
          <a:ln w="9525" cap="flat" cmpd="sng" algn="ctr">
            <a:solidFill>
              <a:schemeClr val="tx2">
                <a:lumMod val="75000"/>
                <a:alpha val="42000"/>
              </a:scheme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</a:rPr>
              <a:t>В рамках Недели предпринимательства провели пресс-тур с предпринимателями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mbria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586502" y="2139282"/>
            <a:ext cx="383677" cy="4644140"/>
            <a:chOff x="3952706" y="694664"/>
            <a:chExt cx="73352" cy="3785392"/>
          </a:xfrm>
          <a:solidFill>
            <a:srgbClr val="FFC993">
              <a:alpha val="89804"/>
            </a:srgbClr>
          </a:solidFill>
        </p:grpSpPr>
        <p:grpSp>
          <p:nvGrpSpPr>
            <p:cNvPr id="9" name="Группа 8"/>
            <p:cNvGrpSpPr/>
            <p:nvPr/>
          </p:nvGrpSpPr>
          <p:grpSpPr>
            <a:xfrm>
              <a:off x="3952706" y="694664"/>
              <a:ext cx="73352" cy="1961399"/>
              <a:chOff x="5270275" y="217864"/>
              <a:chExt cx="97802" cy="2615198"/>
            </a:xfrm>
            <a:grpFill/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5270275" y="217864"/>
                <a:ext cx="0" cy="2435502"/>
              </a:xfrm>
              <a:prstGeom prst="line">
                <a:avLst/>
              </a:prstGeom>
              <a:grpFill/>
              <a:ln w="50800" cap="flat" cmpd="sng" algn="ctr">
                <a:solidFill>
                  <a:schemeClr val="tx2">
                    <a:lumMod val="75000"/>
                  </a:schemeClr>
                </a:solidFill>
                <a:prstDash val="solid"/>
              </a:ln>
              <a:effectLst/>
            </p:spPr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270275" y="2648064"/>
                <a:ext cx="97801" cy="97801"/>
              </a:xfrm>
              <a:prstGeom prst="line">
                <a:avLst/>
              </a:prstGeom>
              <a:grpFill/>
              <a:ln w="50800" cap="flat" cmpd="sng" algn="ctr">
                <a:solidFill>
                  <a:schemeClr val="tx2">
                    <a:lumMod val="75000"/>
                  </a:schemeClr>
                </a:solidFill>
                <a:prstDash val="solid"/>
              </a:ln>
              <a:effectLst/>
            </p:spPr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 flipH="1">
                <a:off x="5270275" y="2735261"/>
                <a:ext cx="97802" cy="97801"/>
              </a:xfrm>
              <a:prstGeom prst="line">
                <a:avLst/>
              </a:prstGeom>
              <a:grpFill/>
              <a:ln w="50800" cap="flat" cmpd="sng" algn="ctr">
                <a:solidFill>
                  <a:schemeClr val="tx2">
                    <a:lumMod val="75000"/>
                  </a:schemeClr>
                </a:solidFill>
                <a:prstDash val="solid"/>
              </a:ln>
              <a:effectLst/>
            </p:spPr>
          </p:cxnSp>
        </p:grpSp>
        <p:cxnSp>
          <p:nvCxnSpPr>
            <p:cNvPr id="10" name="Прямая соединительная линия 9"/>
            <p:cNvCxnSpPr/>
            <p:nvPr/>
          </p:nvCxnSpPr>
          <p:spPr>
            <a:xfrm>
              <a:off x="3953528" y="2653430"/>
              <a:ext cx="0" cy="1826626"/>
            </a:xfrm>
            <a:prstGeom prst="line">
              <a:avLst/>
            </a:prstGeom>
            <a:grpFill/>
            <a:ln w="50800" cap="flat" cmpd="sng" algn="ctr">
              <a:solidFill>
                <a:schemeClr val="tx2">
                  <a:lumMod val="75000"/>
                </a:schemeClr>
              </a:solidFill>
              <a:prstDash val="solid"/>
            </a:ln>
            <a:effectLst/>
          </p:spPr>
        </p:cxnSp>
      </p:grpSp>
      <p:sp>
        <p:nvSpPr>
          <p:cNvPr id="14" name="Пятиугольник 13"/>
          <p:cNvSpPr/>
          <p:nvPr/>
        </p:nvSpPr>
        <p:spPr>
          <a:xfrm>
            <a:off x="251520" y="3429000"/>
            <a:ext cx="4212829" cy="1200029"/>
          </a:xfrm>
          <a:prstGeom prst="homePlate">
            <a:avLst/>
          </a:prstGeom>
          <a:noFill/>
          <a:ln w="9525" cap="flat" cmpd="sng" algn="ctr">
            <a:solidFill>
              <a:schemeClr val="tx2">
                <a:lumMod val="75000"/>
                <a:alpha val="42000"/>
              </a:schemeClr>
            </a:solidFill>
            <a:prstDash val="dash"/>
          </a:ln>
          <a:effectLst/>
        </p:spPr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Провели в одном из поселений района выездные консультации по месту ведения бизнеса 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251520" y="4725144"/>
            <a:ext cx="4226883" cy="1944216"/>
          </a:xfrm>
          <a:prstGeom prst="homePlate">
            <a:avLst/>
          </a:prstGeom>
          <a:noFill/>
          <a:ln w="9525" cap="flat" cmpd="sng" algn="ctr">
            <a:solidFill>
              <a:schemeClr val="tx2">
                <a:lumMod val="75000"/>
                <a:alpha val="42000"/>
              </a:schemeClr>
            </a:solidFill>
            <a:prstDash val="dash"/>
          </a:ln>
          <a:effectLst/>
        </p:spPr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75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Разработали визитку Фонда, предложили предпринимателям, получившим имущественную и финансовую поддержку разместить у себя в офисе или по месту ведения </a:t>
            </a:r>
            <a:r>
              <a:rPr lang="ru-RU" sz="175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бизнеса </a:t>
            </a:r>
            <a:endParaRPr lang="ru-RU" sz="175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48065" y="2042078"/>
            <a:ext cx="3600400" cy="1217710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Привлекли уникальных клиентов, положительный имидж Фонда и предпринимателя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33420" y="5088397"/>
            <a:ext cx="3600400" cy="1217710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Привлекли уникальных клиентов, увидели, что наши предприниматели  активно рассказывают о нас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148065" y="3444476"/>
            <a:ext cx="3600400" cy="1217710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Привлекли для себя уникальных клиентов из числа «пассивных» предпринимателей</a:t>
            </a:r>
          </a:p>
        </p:txBody>
      </p:sp>
    </p:spTree>
    <p:extLst>
      <p:ext uri="{BB962C8B-B14F-4D97-AF65-F5344CB8AC3E}">
        <p14:creationId xmlns:p14="http://schemas.microsoft.com/office/powerpoint/2010/main" val="4082778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56956"/>
            <a:ext cx="3312258" cy="4587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636912"/>
            <a:ext cx="8568952" cy="3960439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</a:p>
          <a:p>
            <a:pPr lvl="0">
              <a:spcBef>
                <a:spcPts val="0"/>
              </a:spcBef>
            </a:pPr>
            <a:endParaRPr lang="ru-RU" sz="4000" baseline="30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Рисунок 3" descr="D:\Рабочий стол\Директор\Сайт\2018\Упр_сайтом\2018-10-15_08-38-12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6291076" cy="14127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79512" y="1449070"/>
            <a:ext cx="8712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spc="12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ПРИГЛАШАЕМ К ДОЛГОСРОЧНОМУ </a:t>
            </a:r>
            <a:br>
              <a:rPr lang="ru-RU" sz="2000" b="1" spc="12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ru-RU" sz="2000" b="1" spc="12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 ВЗАИМОВЫГОДНОМУ СОТРУДНИЧЕСТВУ</a:t>
            </a:r>
            <a:r>
              <a:rPr lang="ru-RU" sz="2000" b="1" spc="12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2260081"/>
            <a:ext cx="60486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7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188760, Ленинградская область, </a:t>
            </a:r>
          </a:p>
          <a:p>
            <a:pPr lvl="0" algn="ctr"/>
            <a:r>
              <a:rPr lang="ru-RU" sz="27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Приозерск, ул. Ленина, д.36, </a:t>
            </a:r>
          </a:p>
          <a:p>
            <a:pPr lvl="0" algn="ctr"/>
            <a:endParaRPr lang="en-US" sz="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7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тел/факс (81379) 31862 </a:t>
            </a:r>
          </a:p>
          <a:p>
            <a:pPr lvl="0" algn="ctr"/>
            <a:r>
              <a:rPr lang="ru-RU" sz="27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8 921 778 62 13</a:t>
            </a:r>
          </a:p>
          <a:p>
            <a:pPr lvl="0" algn="ctr"/>
            <a:endParaRPr lang="en-US" sz="800" b="1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e-mail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:</a:t>
            </a:r>
            <a:r>
              <a:rPr lang="ru-RU" sz="2200" b="1" dirty="0">
                <a:solidFill>
                  <a:srgbClr val="4F81BD">
                    <a:lumMod val="50000"/>
                  </a:srgb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  <a:hlinkClick r:id="rId5"/>
              </a:rPr>
              <a:t>priozersk-fond@yandex.ru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сайты:</a:t>
            </a:r>
            <a:r>
              <a:rPr lang="ru-RU" sz="2200" b="1" dirty="0" smtClean="0">
                <a:solidFill>
                  <a:srgbClr val="4F81BD">
                    <a:lumMod val="50000"/>
                  </a:srgb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Cambria" pitchFamily="18" charset="0"/>
                <a:hlinkClick r:id="rId6"/>
              </a:rPr>
              <a:t>biznesfond.ru</a:t>
            </a:r>
            <a:r>
              <a:rPr lang="ru-RU" sz="2200" dirty="0" smtClean="0">
                <a:latin typeface="Cambria" pitchFamily="18" charset="0"/>
              </a:rPr>
              <a:t> </a:t>
            </a:r>
            <a:r>
              <a:rPr lang="ru-RU" sz="2200" dirty="0">
                <a:latin typeface="Cambria" pitchFamily="18" charset="0"/>
              </a:rPr>
              <a:t>и </a:t>
            </a:r>
            <a:r>
              <a:rPr lang="ru-RU" sz="2200" dirty="0" smtClean="0">
                <a:latin typeface="Cambria" pitchFamily="18" charset="0"/>
                <a:hlinkClick r:id="rId7"/>
              </a:rPr>
              <a:t>priozersk.813.ru</a:t>
            </a:r>
            <a:endParaRPr lang="ru-RU" sz="2200" dirty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lvl="0" algn="ctr"/>
            <a:endParaRPr lang="en-US" sz="800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Skype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200" dirty="0">
                <a:solidFill>
                  <a:srgbClr val="0000FF"/>
                </a:solidFill>
                <a:latin typeface="times new roman"/>
              </a:rPr>
              <a:t>МКК Фонд развития бизнеса</a:t>
            </a:r>
            <a:endParaRPr lang="ru-RU" sz="2200" dirty="0">
              <a:solidFill>
                <a:schemeClr val="accent2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ru-RU" sz="2200" b="1" u="sng" dirty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Мы в социальных сетях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:</a:t>
            </a:r>
          </a:p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ВКонтакте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: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sz="2000" dirty="0">
                <a:solidFill>
                  <a:srgbClr val="000000"/>
                </a:solidFill>
                <a:latin typeface="times new roman"/>
                <a:hlinkClick r:id="rId8"/>
              </a:rPr>
              <a:t>https://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hlinkClick r:id="rId8"/>
              </a:rPr>
              <a:t>vk.com/priozersk_fond</a:t>
            </a:r>
            <a:endParaRPr lang="ru-RU" sz="2000" dirty="0" smtClean="0">
              <a:solidFill>
                <a:srgbClr val="000000"/>
              </a:solidFill>
              <a:latin typeface="times new roman"/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Facebook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: </a:t>
            </a:r>
            <a:r>
              <a:rPr lang="en-US" sz="2000" dirty="0">
                <a:solidFill>
                  <a:srgbClr val="000000"/>
                </a:solidFill>
                <a:latin typeface="times new roman"/>
                <a:hlinkClick r:id="rId9"/>
              </a:rPr>
              <a:t>https://www.facebook.com/Biznesfond/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Instagram: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/>
                <a:hlinkClick r:id="rId10"/>
              </a:rPr>
              <a:t>https://www.instagram.com/priozerskfond/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970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556792"/>
            <a:ext cx="8928992" cy="504056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7111365" algn="l"/>
              </a:tabLst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/>
                <a:cs typeface="Times New Roman" pitchFamily="18" charset="0"/>
              </a:rPr>
              <a:t>В 2018 году МКК «Фонд развития бизнеса»  оказывает формы поддержки, предусмотренные Федеральным законом от 24.07.07г. № 209-ФЗ «О развитии малого и среднего предпринимательства в Российской Федерации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/>
                <a:cs typeface="Times New Roman" pitchFamily="18" charset="0"/>
              </a:rPr>
              <a:t>»: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7111365" algn="l"/>
              </a:tabLst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Cambria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7111365" algn="l"/>
              </a:tabLst>
            </a:pPr>
            <a:endParaRPr lang="ru-RU" sz="140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7111365" algn="l"/>
              </a:tabLst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Cambria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7111365" algn="l"/>
              </a:tabLst>
            </a:pPr>
            <a:endParaRPr lang="ru-RU" sz="140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7111365" algn="l"/>
              </a:tabLst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Cambria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7111365" algn="l"/>
              </a:tabLst>
            </a:pPr>
            <a:endParaRPr lang="ru-RU" sz="140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7111365" algn="l"/>
              </a:tabLst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4000" baseline="30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Рисунок 3" descr="D:\Рабочий стол\Директор\Сайт\2018\Упр_сайтом\2018-10-15_08-38-1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6291076" cy="14127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Выноска со стрелкой вниз 1"/>
          <p:cNvSpPr/>
          <p:nvPr/>
        </p:nvSpPr>
        <p:spPr>
          <a:xfrm>
            <a:off x="179512" y="2564904"/>
            <a:ext cx="1872208" cy="864096"/>
          </a:xfrm>
          <a:prstGeom prst="downArrowCallout">
            <a:avLst/>
          </a:prstGeom>
          <a:solidFill>
            <a:schemeClr val="bg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Финансовая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6757569" y="2564904"/>
            <a:ext cx="2232248" cy="864096"/>
          </a:xfrm>
          <a:prstGeom prst="downArrowCallout">
            <a:avLst/>
          </a:prstGeom>
          <a:solidFill>
            <a:schemeClr val="bg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Образовательная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4283968" y="2564904"/>
            <a:ext cx="2376264" cy="864096"/>
          </a:xfrm>
          <a:prstGeom prst="downArrowCallout">
            <a:avLst/>
          </a:prstGeom>
          <a:solidFill>
            <a:schemeClr val="bg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Консультационная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2173770" y="2564904"/>
            <a:ext cx="1993410" cy="864096"/>
          </a:xfrm>
          <a:prstGeom prst="downArrowCallout">
            <a:avLst/>
          </a:prstGeom>
          <a:solidFill>
            <a:schemeClr val="bg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Имущественная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179512" y="3573016"/>
            <a:ext cx="1872208" cy="2952328"/>
          </a:xfrm>
          <a:prstGeom prst="flowChartProcess">
            <a:avLst/>
          </a:prstGeom>
          <a:solidFill>
            <a:schemeClr val="bg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обеспечение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доступа субъектов малого и среднего предпринимательства к финансовым ресурсам, посредством предоставления микрозаймов на льготных условиях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2195736" y="3573016"/>
            <a:ext cx="1993410" cy="2952328"/>
          </a:xfrm>
          <a:prstGeom prst="flowChartProcess">
            <a:avLst/>
          </a:prstGeom>
          <a:solidFill>
            <a:schemeClr val="bg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предоставление в пользование имущества субъектам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Times New Roman"/>
              <a:ea typeface="Calibri"/>
            </a:endParaRP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малого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и среднего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предпринимательс-тва 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с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применением льгот по арендной плате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4351395" y="3576299"/>
            <a:ext cx="2241410" cy="2952328"/>
          </a:xfrm>
          <a:prstGeom prst="flowChartProcess">
            <a:avLst/>
          </a:prstGeom>
          <a:solidFill>
            <a:schemeClr val="bg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оказание индивидуальных очных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услуг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по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финансовым вопросам,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маркетингового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сопровождения, бизнес-планирования, правового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обеспечения,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иным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вопросам в целях содействия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развитию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6757569" y="3576299"/>
            <a:ext cx="2232248" cy="2952328"/>
          </a:xfrm>
          <a:prstGeom prst="flowChartProcess">
            <a:avLst/>
          </a:prstGeom>
          <a:solidFill>
            <a:schemeClr val="bg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реализация региональной образовательной программы для предпринимателей, реализация мероприятия по обучению субъектов малого и среднего предпринимательства (семинар, тренинг, лекция)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763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556792"/>
            <a:ext cx="8928992" cy="504056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9 августа 2011 Фонд «Развития бизнеса» зарегистрирован  в Министерстве Финансов РФ и внесён в реестр  Микрофинансовых организаций РФ.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endParaRPr lang="ru-RU" sz="20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lvl="0">
              <a:spcBef>
                <a:spcPts val="0"/>
              </a:spcBef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Получение субсидий на микрофинансовую деятельность:</a:t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Средства ФБ (федерального бюджета) – 11 801,3 тыс.руб.: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/>
            </a:r>
            <a:b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Средства ОБ (областного бюджета) – 23 289,1 тыс.руб.;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Средства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МБ (местного бюджета) –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920,8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тыс.руб.: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- в т.ч. в </a:t>
            </a:r>
            <a:r>
              <a:rPr lang="ru-RU" sz="2000" b="1" i="1" dirty="0" smtClean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2018 </a:t>
            </a:r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году – 40,0 тыс.руб.;</a:t>
            </a:r>
            <a:r>
              <a:rPr lang="ru-RU" sz="2000" b="1" dirty="0">
                <a:solidFill>
                  <a:prstClr val="black"/>
                </a:solidFill>
                <a:latin typeface="Cambria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Cambria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Cambria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Cambria" pitchFamily="18" charset="0"/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Кредитный портфель Фонда на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01.01.2019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года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–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50 232,7 тыс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. рублей,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75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действующих договоров.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Средний размер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займа в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2018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году составил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795,6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тыс.руб.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endParaRPr lang="ru-RU" sz="20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lvl="0">
              <a:spcBef>
                <a:spcPts val="0"/>
              </a:spcBef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Всего за время реализации программы (с 01.01.2010г.) выдано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микрозаймов 331 ед.,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на общую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182 154,2 тыс.руб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.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в т.ч. в </a:t>
            </a:r>
            <a:r>
              <a:rPr lang="ru-RU" sz="2000" b="1" i="1" dirty="0" smtClean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2018 </a:t>
            </a:r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году - </a:t>
            </a:r>
            <a:r>
              <a:rPr lang="ru-RU" sz="2000" b="1" i="1" dirty="0" smtClean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34 микрозайма, </a:t>
            </a:r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на общую сумму </a:t>
            </a:r>
            <a:r>
              <a:rPr lang="ru-RU" sz="2000" b="1" i="1" dirty="0" smtClean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27 050,0 тыс.руб.</a:t>
            </a:r>
            <a:endParaRPr lang="ru-RU" sz="4000" baseline="30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Рисунок 3" descr="D:\Рабочий стол\Директор\Сайт\2018\Упр_сайтом\2018-10-15_08-38-1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6291076" cy="14127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9013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496" y="1442984"/>
            <a:ext cx="9050194" cy="5370391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/>
                <a:cs typeface="+mj-cs"/>
              </a:rPr>
              <a:t>Субъектами малого и среднего предпринимательства </a:t>
            </a:r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  <a:ea typeface="Times New Roman"/>
              <a:cs typeface="+mj-cs"/>
            </a:endParaRPr>
          </a:p>
          <a:p>
            <a:pPr lvl="0">
              <a:spcBef>
                <a:spcPts val="0"/>
              </a:spcBef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/>
                <a:cs typeface="+mj-cs"/>
              </a:rPr>
              <a:t>Приозерского района получено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/>
                <a:cs typeface="+mj-cs"/>
              </a:rPr>
              <a:t>на конкурсной основе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/>
                <a:cs typeface="+mj-cs"/>
              </a:rPr>
              <a:t>:</a:t>
            </a:r>
          </a:p>
          <a:p>
            <a:pPr lvl="0">
              <a:spcBef>
                <a:spcPts val="0"/>
              </a:spcBef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/>
                <a:cs typeface="+mj-cs"/>
              </a:rPr>
              <a:t> </a:t>
            </a:r>
          </a:p>
          <a:p>
            <a:pPr lvl="0">
              <a:spcBef>
                <a:spcPts val="0"/>
              </a:spcBef>
            </a:pPr>
            <a:r>
              <a:rPr lang="ru-RU" sz="1800" b="1" dirty="0" smtClean="0">
                <a:solidFill>
                  <a:prstClr val="black"/>
                </a:solidFill>
                <a:latin typeface="Cambria" pitchFamily="18" charset="0"/>
                <a:ea typeface="Times New Roman"/>
                <a:cs typeface="+mj-cs"/>
              </a:rPr>
              <a:t/>
            </a:r>
            <a:br>
              <a:rPr lang="ru-RU" sz="1800" b="1" dirty="0" smtClean="0">
                <a:solidFill>
                  <a:prstClr val="black"/>
                </a:solidFill>
                <a:latin typeface="Cambria" pitchFamily="18" charset="0"/>
                <a:ea typeface="Times New Roman"/>
                <a:cs typeface="+mj-cs"/>
              </a:rPr>
            </a:br>
            <a:endParaRPr lang="ru-RU" sz="4000" baseline="30000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</a:pPr>
            <a:endParaRPr lang="ru-RU" sz="4000" baseline="30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Рабочий стол\Директор\Сайт\2018\Упр_сайтом\2018-10-15_08-38-1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6291076" cy="141277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6516216" y="3779090"/>
            <a:ext cx="1250516" cy="576064"/>
          </a:xfrm>
          <a:prstGeom prst="roundRect">
            <a:avLst/>
          </a:prstGeom>
          <a:solidFill>
            <a:schemeClr val="bg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3 СМСП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776356" y="3789040"/>
            <a:ext cx="1260140" cy="576064"/>
          </a:xfrm>
          <a:prstGeom prst="roundRect">
            <a:avLst/>
          </a:prstGeom>
          <a:solidFill>
            <a:schemeClr val="bg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1 047,0 тыс.руб.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96892" y="3789039"/>
            <a:ext cx="1505739" cy="576064"/>
          </a:xfrm>
          <a:prstGeom prst="roundRect">
            <a:avLst/>
          </a:prstGeom>
          <a:solidFill>
            <a:schemeClr val="bg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3 СМСП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28008" y="3800253"/>
            <a:ext cx="1633370" cy="576064"/>
          </a:xfrm>
          <a:prstGeom prst="roundRect">
            <a:avLst/>
          </a:prstGeom>
          <a:solidFill>
            <a:schemeClr val="bg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2 187,2 тыс.руб.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16216" y="5877272"/>
            <a:ext cx="1250516" cy="576064"/>
          </a:xfrm>
          <a:prstGeom prst="roundRect">
            <a:avLst/>
          </a:prstGeom>
          <a:solidFill>
            <a:schemeClr val="bg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1 СМСП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787799" y="5877272"/>
            <a:ext cx="1237254" cy="576064"/>
          </a:xfrm>
          <a:prstGeom prst="roundRect">
            <a:avLst/>
          </a:prstGeom>
          <a:solidFill>
            <a:schemeClr val="bg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122,2 тыс.руб.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1" name="Выноска со стрелкой вниз 20"/>
          <p:cNvSpPr/>
          <p:nvPr/>
        </p:nvSpPr>
        <p:spPr>
          <a:xfrm>
            <a:off x="6516216" y="2275492"/>
            <a:ext cx="2520280" cy="1513547"/>
          </a:xfrm>
          <a:prstGeom prst="downArrowCallout">
            <a:avLst/>
          </a:prstGeom>
          <a:solidFill>
            <a:schemeClr val="bg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ctr"/>
            <a:r>
              <a:rPr lang="ru-RU" sz="1350" b="1" dirty="0">
                <a:solidFill>
                  <a:srgbClr val="1F497D"/>
                </a:solidFill>
                <a:latin typeface="Cambria" pitchFamily="18" charset="0"/>
              </a:rPr>
              <a:t>Субсидия для организации предпринимательской деятельности</a:t>
            </a:r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6516216" y="4509120"/>
            <a:ext cx="2520280" cy="1368152"/>
          </a:xfrm>
          <a:prstGeom prst="downArrowCallout">
            <a:avLst/>
          </a:prstGeom>
          <a:solidFill>
            <a:schemeClr val="bg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1350" b="1" dirty="0" smtClean="0">
                <a:solidFill>
                  <a:srgbClr val="1F497D"/>
                </a:solidFill>
                <a:latin typeface="Cambria" pitchFamily="18" charset="0"/>
              </a:rPr>
              <a:t> </a:t>
            </a:r>
            <a:r>
              <a:rPr lang="ru-RU" sz="135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Предоставление субсидии СМСП для возмещения части затрат, связанных с получением </a:t>
            </a:r>
            <a:r>
              <a:rPr lang="ru-RU" sz="135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сертификатов</a:t>
            </a:r>
            <a:endParaRPr lang="ru-RU" sz="135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3091650" y="2277003"/>
            <a:ext cx="3240088" cy="1512037"/>
          </a:xfrm>
          <a:prstGeom prst="downArrowCallout">
            <a:avLst/>
          </a:prstGeom>
          <a:solidFill>
            <a:schemeClr val="bg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ctr"/>
            <a:r>
              <a:rPr lang="ru-RU" sz="1350" b="1" dirty="0" smtClean="0">
                <a:solidFill>
                  <a:srgbClr val="1F497D"/>
                </a:solidFill>
                <a:latin typeface="Cambria" pitchFamily="18" charset="0"/>
              </a:rPr>
              <a:t>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Предоставление субсидии СМСП для возмещения части затрат, связанных с приобретением оборудования в целях создания и (или) развития, и (или) модернизации производства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товаров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4" name="Выноска со стрелкой вниз 23"/>
          <p:cNvSpPr/>
          <p:nvPr/>
        </p:nvSpPr>
        <p:spPr>
          <a:xfrm>
            <a:off x="107503" y="2277003"/>
            <a:ext cx="2880321" cy="1512037"/>
          </a:xfrm>
          <a:prstGeom prst="downArrowCallout">
            <a:avLst>
              <a:gd name="adj1" fmla="val 23127"/>
              <a:gd name="adj2" fmla="val 25000"/>
              <a:gd name="adj3" fmla="val 25000"/>
              <a:gd name="adj4" fmla="val 64977"/>
            </a:avLst>
          </a:prstGeom>
          <a:solidFill>
            <a:schemeClr val="bg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ctr"/>
            <a:r>
              <a:rPr lang="ru-RU" sz="135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Предоставление субсидии СМСП для возмещения части затрат, связанных с заключением договоров финансовой </a:t>
            </a:r>
            <a:r>
              <a:rPr lang="ru-RU" sz="135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аренды</a:t>
            </a:r>
            <a:endParaRPr lang="ru-RU" sz="135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07503" y="3789040"/>
            <a:ext cx="1440160" cy="576064"/>
          </a:xfrm>
          <a:prstGeom prst="roundRect">
            <a:avLst/>
          </a:prstGeom>
          <a:solidFill>
            <a:schemeClr val="bg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6 СМСП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563522" y="3789039"/>
            <a:ext cx="1424302" cy="576064"/>
          </a:xfrm>
          <a:prstGeom prst="roundRect">
            <a:avLst/>
          </a:prstGeom>
          <a:solidFill>
            <a:schemeClr val="bg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564,7 тыс.руб.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7" name="Выноска со стрелкой вниз 26"/>
          <p:cNvSpPr/>
          <p:nvPr/>
        </p:nvSpPr>
        <p:spPr>
          <a:xfrm>
            <a:off x="107502" y="4514405"/>
            <a:ext cx="2880321" cy="1362867"/>
          </a:xfrm>
          <a:prstGeom prst="downArrowCallout">
            <a:avLst/>
          </a:prstGeom>
          <a:solidFill>
            <a:schemeClr val="bg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ctr"/>
            <a:r>
              <a:rPr lang="ru-RU" sz="135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Предоставление субсидии СМСП для возмещения части затрат, связанных с уплатой процентов по кредитным договорам</a:t>
            </a:r>
          </a:p>
        </p:txBody>
      </p:sp>
      <p:sp>
        <p:nvSpPr>
          <p:cNvPr id="28" name="Выноска со стрелкой вниз 27"/>
          <p:cNvSpPr/>
          <p:nvPr/>
        </p:nvSpPr>
        <p:spPr>
          <a:xfrm>
            <a:off x="3319305" y="4508417"/>
            <a:ext cx="2880321" cy="1368855"/>
          </a:xfrm>
          <a:prstGeom prst="downArrowCallout">
            <a:avLst/>
          </a:prstGeom>
          <a:solidFill>
            <a:schemeClr val="bg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ctr"/>
            <a:r>
              <a:rPr lang="ru-RU" sz="135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Предоставление субсидии на возмещение части затрат организациям потребительской кооперации</a:t>
            </a:r>
            <a:endParaRPr lang="ru-RU" sz="135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07502" y="5877272"/>
            <a:ext cx="1368153" cy="576064"/>
          </a:xfrm>
          <a:prstGeom prst="roundRect">
            <a:avLst/>
          </a:prstGeom>
          <a:solidFill>
            <a:schemeClr val="bg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6 СМСП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306564" y="5881047"/>
            <a:ext cx="1440160" cy="576064"/>
          </a:xfrm>
          <a:prstGeom prst="roundRect">
            <a:avLst/>
          </a:prstGeom>
          <a:solidFill>
            <a:schemeClr val="bg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6 СМСП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563522" y="5881047"/>
            <a:ext cx="1424302" cy="576064"/>
          </a:xfrm>
          <a:prstGeom prst="roundRect">
            <a:avLst/>
          </a:prstGeom>
          <a:solidFill>
            <a:schemeClr val="bg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564,7 тыс.руб.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747090" y="5881047"/>
            <a:ext cx="1424302" cy="576064"/>
          </a:xfrm>
          <a:prstGeom prst="roundRect">
            <a:avLst/>
          </a:prstGeom>
          <a:solidFill>
            <a:schemeClr val="bg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564,7 тыс.руб.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303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556792"/>
            <a:ext cx="8928992" cy="504056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endParaRPr lang="ru-RU" sz="4000" baseline="30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Рисунок 3" descr="D:\Рабочий стол\Директор\Сайт\2018\Упр_сайтом\2018-10-15_08-38-1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6291076" cy="14127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322524" y="1412776"/>
            <a:ext cx="6633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Tahoma" pitchFamily="34" charset="0"/>
                <a:cs typeface="Times New Roman" pitchFamily="18" charset="0"/>
              </a:rPr>
              <a:t>Имущественная поддержка (бизнес-инкубатор):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836995"/>
            <a:ext cx="892899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Times New Roman"/>
                <a:cs typeface="Times New Roman"/>
              </a:rPr>
              <a:t>По состоянию на 01.01.19 года в Фонде расположено 9 субъектов малого предпринимательства, занимают 509,5 кв.м.</a:t>
            </a:r>
            <a:b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Times New Roman"/>
                <a:cs typeface="Times New Roman"/>
              </a:rPr>
            </a:b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Times New Roman"/>
                <a:cs typeface="Times New Roman"/>
              </a:rPr>
              <a:t> </a:t>
            </a:r>
            <a:b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Times New Roman"/>
                <a:cs typeface="Times New Roman"/>
              </a:rPr>
            </a:b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itchFamily="18" charset="0"/>
                <a:ea typeface="Times New Roman"/>
                <a:cs typeface="Times New Roman"/>
              </a:rPr>
              <a:t>Условия предоставления нежилых помещений бизнес-инкубатора в аренду субъектам малого бизнеса: </a:t>
            </a:r>
            <a:b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itchFamily="18" charset="0"/>
                <a:ea typeface="Times New Roman"/>
                <a:cs typeface="Times New Roman"/>
              </a:rPr>
            </a:b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itchFamily="18" charset="0"/>
                <a:ea typeface="Times New Roman"/>
                <a:cs typeface="Times New Roman"/>
              </a:rPr>
              <a:t>максимальный срок предоставления - 3 года;</a:t>
            </a:r>
            <a:b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itchFamily="18" charset="0"/>
                <a:ea typeface="Times New Roman"/>
                <a:cs typeface="Times New Roman"/>
              </a:rPr>
            </a:b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itchFamily="18" charset="0"/>
                <a:ea typeface="Times New Roman"/>
                <a:cs typeface="Times New Roman"/>
              </a:rPr>
              <a:t>определение арендной платы осуществляется с применением льгот (1 год аренды - 40% от установленной величины арендной платы; 2 год аренды - 70% от установленной величины арендной платы; 3 год аренды - 100% от установленной величины арендной платы);</a:t>
            </a:r>
            <a:b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itchFamily="18" charset="0"/>
                <a:ea typeface="Times New Roman"/>
                <a:cs typeface="Times New Roman"/>
              </a:rPr>
            </a:b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Times New Roman"/>
                <a:cs typeface="Times New Roman"/>
              </a:rPr>
              <a:t/>
            </a:r>
            <a:b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Times New Roman"/>
                <a:cs typeface="Times New Roman"/>
              </a:rPr>
            </a:b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Times New Roman"/>
                <a:cs typeface="Times New Roman"/>
              </a:rPr>
              <a:t>Для обеспечения прозрачности деятельности конкурсной комиссии по отбору претендентов, подавших заявки на размещение в бизнес-инкубаторе  Фонд:</a:t>
            </a: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Calibri"/>
                <a:cs typeface="Times New Roman"/>
              </a:rPr>
              <a:t/>
            </a:r>
            <a:b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Calibri"/>
                <a:cs typeface="Times New Roman"/>
              </a:rPr>
            </a:b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Calibri"/>
                <a:cs typeface="Times New Roman"/>
              </a:rPr>
              <a:t>обеспечивает размещение информации о проведении конкурса в сети </a:t>
            </a:r>
            <a:r>
              <a:rPr lang="ru-RU" sz="1500" b="1" kern="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libri"/>
                <a:cs typeface="Times New Roman"/>
              </a:rPr>
              <a:t>«</a:t>
            </a: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Calibri"/>
                <a:cs typeface="Times New Roman"/>
              </a:rPr>
              <a:t>Интернет</a:t>
            </a:r>
            <a:r>
              <a:rPr lang="ru-RU" sz="1500" b="1" kern="0" noProof="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libri"/>
                <a:cs typeface="Times New Roman"/>
              </a:rPr>
              <a:t>»</a:t>
            </a:r>
            <a:r>
              <a:rPr lang="ru-RU" sz="1500" b="1" kern="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libri"/>
                <a:cs typeface="Times New Roman"/>
              </a:rPr>
              <a:t>: </a:t>
            </a:r>
          </a:p>
          <a:p>
            <a:pPr lvl="0">
              <a:buFontTx/>
              <a:buChar char="-"/>
            </a:pPr>
            <a:r>
              <a:rPr lang="ru-RU" sz="1500" b="1" kern="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libri"/>
                <a:cs typeface="Times New Roman"/>
              </a:rPr>
              <a:t>на сайтах Фонда: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hlinkClick r:id="rId4"/>
              </a:rPr>
              <a:t>http://biznesfond.ru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и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hlinkClick r:id="rId5"/>
              </a:rPr>
              <a:t>http://priozersk.813.ru</a:t>
            </a:r>
            <a:endParaRPr kumimoji="0" lang="ru-RU" sz="15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Calibri"/>
              <a:cs typeface="Times New Roman"/>
            </a:endParaRPr>
          </a:p>
          <a:p>
            <a:pPr lvl="0">
              <a:buFontTx/>
              <a:buChar char="-"/>
            </a:pP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Calibri"/>
                <a:cs typeface="Times New Roman"/>
              </a:rPr>
              <a:t>в социальных сетях: </a:t>
            </a: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ВКонтакте: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hlinkClick r:id="rId6"/>
              </a:rPr>
              <a:t>https://vk.com/priozersk_fond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Facebook: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hlinkClick r:id="rId7"/>
              </a:rPr>
              <a:t>https://www.facebook.com/Biznesfond/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Instagram: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hlinkClick r:id="rId8"/>
              </a:rPr>
              <a:t>https://www.instagram.com/priozerskfond/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</a:p>
          <a:p>
            <a:pPr lvl="0"/>
            <a:r>
              <a:rPr lang="ru-RU" sz="1500" b="1" kern="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/>
                <a:cs typeface="Times New Roman"/>
              </a:rPr>
              <a:t>Мы </a:t>
            </a: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Times New Roman"/>
                <a:cs typeface="Times New Roman"/>
              </a:rPr>
              <a:t>привлекаем к участию в работе бизнес-инкубатора представителей муниципальных объединений предпринимателей.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579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916832"/>
            <a:ext cx="8928992" cy="4760357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endParaRPr lang="ru-RU" sz="4000" baseline="30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Рисунок 3" descr="D:\Рабочий стол\Директор\Сайт\2018\Упр_сайтом\2018-10-15_08-38-1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6291076" cy="14127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322524" y="1412776"/>
            <a:ext cx="6633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Tahoma" pitchFamily="34" charset="0"/>
                <a:cs typeface="Times New Roman" pitchFamily="18" charset="0"/>
              </a:rPr>
              <a:t>Консультационная поддержка :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836995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836995"/>
            <a:ext cx="89289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Times New Roman"/>
              </a:rPr>
              <a:t>Проведение консалтинговых семинаров (в т.ч. выездных), организация и проведение «круглых столов», привлечение предпринимателей Приозерского района к участию в мероприятиях, организованных Правительством ЛО и профильным Комитетом: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kern="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kern="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kern="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kern="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kern="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179512" y="3212976"/>
            <a:ext cx="2592288" cy="1800200"/>
          </a:xfrm>
          <a:prstGeom prst="downArrowCallout">
            <a:avLst/>
          </a:prstGeom>
          <a:solidFill>
            <a:schemeClr val="bg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/>
              </a:rPr>
              <a:t>Семинары, круглые столы и другие мероприятия, проводимые Фондом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6372200" y="3212976"/>
            <a:ext cx="2546660" cy="1800200"/>
          </a:xfrm>
          <a:prstGeom prst="downArrowCallout">
            <a:avLst/>
          </a:prstGeom>
          <a:solidFill>
            <a:schemeClr val="bg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/>
              </a:rPr>
              <a:t>Консультации профильных экспертов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3311860" y="3212517"/>
            <a:ext cx="2592288" cy="1800200"/>
          </a:xfrm>
          <a:prstGeom prst="downArrowCallout">
            <a:avLst/>
          </a:prstGeom>
          <a:solidFill>
            <a:schemeClr val="bg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Мероприятия, проводимые Правительством ЛО и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Комитетом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5157192"/>
            <a:ext cx="2520280" cy="1008112"/>
          </a:xfrm>
          <a:prstGeom prst="roundRect">
            <a:avLst/>
          </a:prstGeom>
          <a:solidFill>
            <a:schemeClr val="bg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Проведено 16 мероприятий, приняло участие 256 человек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11860" y="5157192"/>
            <a:ext cx="2520280" cy="1008112"/>
          </a:xfrm>
          <a:prstGeom prst="roundRect">
            <a:avLst/>
          </a:prstGeom>
          <a:solidFill>
            <a:schemeClr val="bg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Проведено 31 мероприятие, приняло участие 161 человек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72200" y="5157192"/>
            <a:ext cx="2520280" cy="1008112"/>
          </a:xfrm>
          <a:prstGeom prst="roundRect">
            <a:avLst/>
          </a:prstGeom>
          <a:solidFill>
            <a:schemeClr val="bg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Оказана 21 консультация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280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657"/>
            <a:ext cx="5004047" cy="400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614" y="3775190"/>
            <a:ext cx="4237595" cy="3082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916832"/>
            <a:ext cx="8928992" cy="4760357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endParaRPr lang="ru-RU" sz="4000" baseline="30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836995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836995"/>
            <a:ext cx="89289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Times New Roman"/>
              </a:rPr>
              <a:t>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kern="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kern="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kern="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kern="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kern="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614" y="2348880"/>
            <a:ext cx="4226628" cy="262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614" y="-15925"/>
            <a:ext cx="4229386" cy="281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925"/>
            <a:ext cx="4914614" cy="3409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128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36994"/>
            <a:ext cx="8928992" cy="4760357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endParaRPr lang="ru-RU" sz="4000" baseline="30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Рисунок 3" descr="D:\Рабочий стол\Директор\Сайт\2018\Упр_сайтом\2018-10-15_08-38-1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6291076" cy="14127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322524" y="1412776"/>
            <a:ext cx="6633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Tahoma" pitchFamily="34" charset="0"/>
                <a:cs typeface="Times New Roman" pitchFamily="18" charset="0"/>
              </a:rPr>
              <a:t>Консультационная поддержка: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836995"/>
            <a:ext cx="8928992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endParaRPr lang="ru-RU" b="1" kern="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kern="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kern="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kern="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kern="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6" name="Выноска со стрелкой вправо 15"/>
          <p:cNvSpPr/>
          <p:nvPr/>
        </p:nvSpPr>
        <p:spPr>
          <a:xfrm>
            <a:off x="162930" y="5445224"/>
            <a:ext cx="3600400" cy="108012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3917"/>
            </a:avLst>
          </a:prstGeom>
          <a:solidFill>
            <a:schemeClr val="bg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1F497D"/>
                </a:solidFill>
                <a:latin typeface="Cambria" pitchFamily="18" charset="0"/>
                <a:ea typeface="+mj-ea"/>
                <a:cs typeface="+mj-cs"/>
              </a:rPr>
              <a:t>Составлено/передано отчётов в электронном виде и </a:t>
            </a:r>
            <a:r>
              <a:rPr lang="ru-RU" b="1" dirty="0" smtClean="0">
                <a:solidFill>
                  <a:srgbClr val="1F497D"/>
                </a:solidFill>
                <a:latin typeface="Cambria" pitchFamily="18" charset="0"/>
                <a:ea typeface="+mj-ea"/>
                <a:cs typeface="+mj-cs"/>
              </a:rPr>
              <a:t>деклараций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7" name="Выноска со стрелкой вправо 16"/>
          <p:cNvSpPr/>
          <p:nvPr/>
        </p:nvSpPr>
        <p:spPr>
          <a:xfrm>
            <a:off x="107504" y="2658625"/>
            <a:ext cx="3600400" cy="158170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4348"/>
            </a:avLst>
          </a:prstGeom>
          <a:solidFill>
            <a:schemeClr val="bg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rgbClr val="1F497D"/>
                </a:solidFill>
                <a:latin typeface="Cambria" pitchFamily="18" charset="0"/>
                <a:ea typeface="Times New Roman"/>
                <a:cs typeface="Times New Roman"/>
              </a:rPr>
              <a:t>участие субъектов </a:t>
            </a:r>
            <a:endParaRPr lang="ru-RU" sz="1600" b="1" dirty="0" smtClean="0">
              <a:solidFill>
                <a:srgbClr val="1F497D"/>
              </a:solidFill>
              <a:latin typeface="Cambria" pitchFamily="18" charset="0"/>
              <a:ea typeface="Times New Roman"/>
              <a:cs typeface="Times New Roman"/>
            </a:endParaRPr>
          </a:p>
          <a:p>
            <a:pPr lvl="0" algn="ctr"/>
            <a:r>
              <a:rPr lang="ru-RU" sz="1600" b="1" dirty="0" smtClean="0">
                <a:solidFill>
                  <a:srgbClr val="1F497D"/>
                </a:solidFill>
                <a:latin typeface="Cambria" pitchFamily="18" charset="0"/>
                <a:ea typeface="Times New Roman"/>
                <a:cs typeface="Times New Roman"/>
              </a:rPr>
              <a:t>малого </a:t>
            </a:r>
            <a:r>
              <a:rPr lang="ru-RU" sz="1600" b="1" dirty="0">
                <a:solidFill>
                  <a:srgbClr val="1F497D"/>
                </a:solidFill>
                <a:latin typeface="Cambria" pitchFamily="18" charset="0"/>
                <a:ea typeface="Times New Roman"/>
                <a:cs typeface="Times New Roman"/>
              </a:rPr>
              <a:t>и среднего предпринимательства Приозерского района в конкурсах, проводимых Правительством ЛО</a:t>
            </a:r>
            <a:endParaRPr lang="ru-RU" sz="1600" dirty="0">
              <a:solidFill>
                <a:srgbClr val="1F497D">
                  <a:lumMod val="75000"/>
                </a:srgbClr>
              </a:solidFill>
              <a:latin typeface="Cambria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779912" y="1957784"/>
            <a:ext cx="5256584" cy="2983384"/>
          </a:xfrm>
          <a:prstGeom prst="roundRect">
            <a:avLst/>
          </a:prstGeom>
          <a:solidFill>
            <a:schemeClr val="bg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Фестиваль декоративно-прикладного искусства «Руками женщин» 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Ирина Жбанчик - финалист конкурса;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Конкурс «Молодой предприниматель»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Борис Низомутдинов - 3-е место;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Конкурс «Бизнес-признание»: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Лидия Визгалова – приз зрительских симпатий;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Сергей Мохнаткин – 3-е место и приз зрительских симпатий;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Оксана Билан – 3-е место</a:t>
            </a: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 и приз зрительских симпатий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923928" y="5455462"/>
            <a:ext cx="2088232" cy="1069882"/>
          </a:xfrm>
          <a:prstGeom prst="roundRect">
            <a:avLst/>
          </a:prstGeom>
          <a:solidFill>
            <a:schemeClr val="bg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239 единиц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252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36994"/>
            <a:ext cx="8928992" cy="4760357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endParaRPr lang="ru-RU" sz="4000" baseline="30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Рисунок 3" descr="D:\Рабочий стол\Директор\Сайт\2018\Упр_сайтом\2018-10-15_08-38-1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6291076" cy="14127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322885" y="1556792"/>
            <a:ext cx="6633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Tahoma" pitchFamily="34" charset="0"/>
                <a:cs typeface="Times New Roman" pitchFamily="18" charset="0"/>
              </a:rPr>
              <a:t>Центр народных художественных промыслов: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836995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836995"/>
            <a:ext cx="892899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появлением Центра мастера и ремесленники получили возможность представлять свои работы на выставочных мероприятиях, учить мастерству взрослых и детей, размещать в Центре изделия для их реализации. </a:t>
            </a: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Центр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ремёсел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принимает участие во всех районных и областных мероприятиях, связанных с развитием НХП и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ремёсел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. В этом ему активно помогает Фонд развития и поддержки малого и среднего бизнеса Приозерского района. </a:t>
            </a: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Совместная работа стала стимулом для многих умельцев, а для кого-то, возможно, хобби превратится в собственное дело, приносящее удовольствие и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доход</a:t>
            </a:r>
            <a:r>
              <a:rPr lang="ru-RU" kern="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.</a:t>
            </a:r>
            <a:endParaRPr kumimoji="0" lang="ru-RU" sz="180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Times New Roman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kern="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kern="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kern="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kern="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kern="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179512" y="4231586"/>
            <a:ext cx="2592288" cy="1215190"/>
          </a:xfrm>
          <a:prstGeom prst="downArrowCallout">
            <a:avLst/>
          </a:prstGeom>
          <a:solidFill>
            <a:schemeClr val="bg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/>
              </a:rPr>
              <a:t>Проведение мастер-классов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6369477" y="4231586"/>
            <a:ext cx="2546660" cy="1215190"/>
          </a:xfrm>
          <a:prstGeom prst="downArrowCallout">
            <a:avLst/>
          </a:prstGeom>
          <a:solidFill>
            <a:schemeClr val="bg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/>
              </a:rPr>
              <a:t>Участие мастеров в мероприятиях Правительства ЛО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3261671" y="4239099"/>
            <a:ext cx="2592288" cy="1207677"/>
          </a:xfrm>
          <a:prstGeom prst="downArrowCallout">
            <a:avLst/>
          </a:prstGeom>
          <a:solidFill>
            <a:schemeClr val="bg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Участие в мероприятиях (ярмарки, выставки …)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12" y="5517232"/>
            <a:ext cx="2520280" cy="1008112"/>
          </a:xfrm>
          <a:prstGeom prst="roundRect">
            <a:avLst/>
          </a:prstGeom>
          <a:solidFill>
            <a:schemeClr val="bg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Проведено 16 мастер-классов, приняло участие 123 человека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11860" y="5524652"/>
            <a:ext cx="2520280" cy="1008112"/>
          </a:xfrm>
          <a:prstGeom prst="roundRect">
            <a:avLst/>
          </a:prstGeom>
          <a:solidFill>
            <a:schemeClr val="bg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Проведено 14 мероприятий, приняло участие 40 человек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59254" y="5524652"/>
            <a:ext cx="2520280" cy="1008112"/>
          </a:xfrm>
          <a:prstGeom prst="roundRect">
            <a:avLst/>
          </a:prstGeom>
          <a:solidFill>
            <a:schemeClr val="bg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Проведено 4 мероприятия, приняло участие 10 человек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107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840</Words>
  <Application>Microsoft Office PowerPoint</Application>
  <PresentationFormat>Экран (4:3)</PresentationFormat>
  <Paragraphs>158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Директор</dc:creator>
  <cp:lastModifiedBy>FondPMPDir</cp:lastModifiedBy>
  <cp:revision>24</cp:revision>
  <dcterms:created xsi:type="dcterms:W3CDTF">2019-02-08T08:10:04Z</dcterms:created>
  <dcterms:modified xsi:type="dcterms:W3CDTF">2019-02-08T13:19:20Z</dcterms:modified>
</cp:coreProperties>
</file>